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91" r:id="rId3"/>
    <p:sldId id="258" r:id="rId4"/>
    <p:sldId id="270" r:id="rId5"/>
    <p:sldId id="274" r:id="rId6"/>
    <p:sldId id="285" r:id="rId7"/>
    <p:sldId id="287" r:id="rId8"/>
    <p:sldId id="290" r:id="rId9"/>
    <p:sldId id="288" r:id="rId10"/>
    <p:sldId id="289" r:id="rId11"/>
    <p:sldId id="275" r:id="rId12"/>
    <p:sldId id="265" r:id="rId13"/>
    <p:sldId id="276" r:id="rId14"/>
    <p:sldId id="277" r:id="rId15"/>
    <p:sldId id="278" r:id="rId16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Mitchell" initials="TM" lastIdx="1" clrIdx="0">
    <p:extLst>
      <p:ext uri="{19B8F6BF-5375-455C-9EA6-DF929625EA0E}">
        <p15:presenceInfo xmlns:p15="http://schemas.microsoft.com/office/powerpoint/2012/main" userId="S-1-5-21-2131832153-1877420054-1535859923-3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70C0"/>
    <a:srgbClr val="006600"/>
    <a:srgbClr val="000000"/>
    <a:srgbClr val="33CCCC"/>
    <a:srgbClr val="000099"/>
    <a:srgbClr val="0000CC"/>
    <a:srgbClr val="0033CC"/>
    <a:srgbClr val="00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1" autoAdjust="0"/>
    <p:restoredTop sz="98338" autoAdjust="0"/>
  </p:normalViewPr>
  <p:slideViewPr>
    <p:cSldViewPr>
      <p:cViewPr varScale="1">
        <p:scale>
          <a:sx n="48" d="100"/>
          <a:sy n="48" d="100"/>
        </p:scale>
        <p:origin x="34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03T12:40:16.314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A77EF83-4FB7-49E1-87DC-8F52EF8EF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0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307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2625"/>
            <a:ext cx="4552950" cy="3414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24350"/>
            <a:ext cx="5029200" cy="4097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487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487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5975B0E-7566-4BF3-A537-DCA1AC89F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55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D7257E-9EE7-4D47-AA45-3D1A867EAB8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9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8585D0-8A07-40E2-BB1B-A6EB06AB5AE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16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CE41FA-84E9-4C05-8DFF-71A45735C1A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16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D210A5-4DAB-43B8-84B1-1EEF521CEA8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2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A3F59D-1234-4FCF-A512-6B39B73A1FA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4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D7257E-9EE7-4D47-AA45-3D1A867EAB8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74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264249-4211-46EF-8A6F-A8C01580497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62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F15D1B-80E6-4615-BB67-0F1125B71BF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8A91D9-6DA8-4F28-A53C-8B5E4C12405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90432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491FD4-229E-438A-87EE-DA3F27F929A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85620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80D11A-EC5C-4D47-BDBB-C59254E207E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7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76186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E3D2A-BA4C-4685-BA61-5C72F6A0B6E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68278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03E26F-0FA1-4784-8833-5C8FF6AA667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22DBE6F-57F3-458F-B4C2-ECF944C7C1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0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D714D-F802-4E56-95AC-28160505A7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9F45-79E2-4002-8265-750A2DE6BF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16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A765-7CE4-45E1-98B7-3D70467102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05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89F2-F5E3-469B-87B6-858470BFA67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02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AAD6-FEF6-45E6-AA2F-187773056F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5169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CC57-D502-498B-837D-A8DA0EBF22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23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2D900-5930-46E6-BB9D-A525EC5121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6820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567A-D93F-4313-B7E5-D6D56993412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94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DF34-C7B4-48C9-8BC9-40BD6132D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9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8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08DC0-54AB-489E-80E2-401717DA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2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1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7A808-A287-468B-A459-3DC7B8FB09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5EF1A-6317-470A-B2EA-8460F8D9D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4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71231-9345-4A47-8A57-78936C8ED9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2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E1A4-DC3C-438C-A4E7-49F0B68BF1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6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DA12262-66D1-4EA5-9A91-AA439F3AAC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3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5" r:id="rId1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Different Ways to Measure EQ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MSCEIT </a:t>
            </a:r>
            <a:r>
              <a:rPr lang="en-US" dirty="0">
                <a:solidFill>
                  <a:srgbClr val="000000"/>
                </a:solidFill>
              </a:rPr>
              <a:t>(2000):   </a:t>
            </a:r>
            <a:r>
              <a:rPr lang="en-US" b="1" i="1" dirty="0">
                <a:solidFill>
                  <a:srgbClr val="000000"/>
                </a:solidFill>
              </a:rPr>
              <a:t>mental</a:t>
            </a:r>
            <a:r>
              <a:rPr lang="en-US" dirty="0">
                <a:solidFill>
                  <a:srgbClr val="000000"/>
                </a:solidFill>
              </a:rPr>
              <a:t> abilities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to perceive, facilitate, understand, and manage emotion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Goleman </a:t>
            </a:r>
            <a:r>
              <a:rPr lang="en-US" dirty="0">
                <a:solidFill>
                  <a:srgbClr val="000000"/>
                </a:solidFill>
              </a:rPr>
              <a:t>(1998):  </a:t>
            </a:r>
            <a:r>
              <a:rPr lang="en-US" b="1" i="1" dirty="0">
                <a:solidFill>
                  <a:srgbClr val="000000"/>
                </a:solidFill>
              </a:rPr>
              <a:t>personal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b="1" i="1" dirty="0">
                <a:solidFill>
                  <a:srgbClr val="000000"/>
                </a:solidFill>
              </a:rPr>
              <a:t>social</a:t>
            </a:r>
            <a:r>
              <a:rPr lang="en-US" dirty="0">
                <a:solidFill>
                  <a:srgbClr val="000000"/>
                </a:solidFill>
              </a:rPr>
              <a:t> competencies</a:t>
            </a:r>
          </a:p>
          <a:p>
            <a:pPr marL="909638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</a:rPr>
              <a:t>self-awareness, confidence, self-regulation, conscientiousness, and motivation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</a:rPr>
              <a:t>Shankman and Allen</a:t>
            </a:r>
            <a:r>
              <a:rPr lang="en-US" dirty="0">
                <a:solidFill>
                  <a:srgbClr val="000000"/>
                </a:solidFill>
              </a:rPr>
              <a:t> (2015):  awareness of 	three aspects of leadership</a:t>
            </a:r>
            <a:endParaRPr lang="en-US" sz="2400" dirty="0">
              <a:solidFill>
                <a:srgbClr val="000000"/>
              </a:solidFill>
            </a:endParaRPr>
          </a:p>
          <a:p>
            <a:pPr marL="909638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</a:rPr>
              <a:t>context, self, and others</a:t>
            </a:r>
          </a:p>
          <a:p>
            <a:pPr marL="909638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b="1" i="1" dirty="0">
                <a:solidFill>
                  <a:srgbClr val="00B050"/>
                </a:solidFill>
              </a:rPr>
              <a:t>How much overlap with facets of IQ?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the  Trait Approach Work?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Focus of trait approach</a:t>
            </a:r>
          </a:p>
          <a:p>
            <a:r>
              <a:rPr lang="en-US" dirty="0"/>
              <a:t> Strengths</a:t>
            </a:r>
          </a:p>
          <a:p>
            <a:r>
              <a:rPr lang="en-US" dirty="0"/>
              <a:t> Criticisms</a:t>
            </a:r>
          </a:p>
          <a:p>
            <a:r>
              <a:rPr lang="en-US" dirty="0"/>
              <a:t> Application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2DBE6F-57F3-458F-B4C2-ECF944C7C11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Focus of Trait Approach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279197"/>
            <a:ext cx="4038600" cy="4191000"/>
          </a:xfrm>
        </p:spPr>
        <p:txBody>
          <a:bodyPr>
            <a:normAutofit fontScale="92500"/>
          </a:bodyPr>
          <a:lstStyle/>
          <a:p>
            <a:r>
              <a:rPr lang="en-US" dirty="0"/>
              <a:t>Focuses </a:t>
            </a:r>
            <a:r>
              <a:rPr lang="en-US" b="1" i="1" dirty="0"/>
              <a:t>exclusively</a:t>
            </a:r>
            <a:r>
              <a:rPr lang="en-US" dirty="0"/>
              <a:t> on leader</a:t>
            </a:r>
          </a:p>
          <a:p>
            <a:pPr lvl="1"/>
            <a:r>
              <a:rPr lang="en-US" dirty="0"/>
              <a:t>What traits leaders exhibit</a:t>
            </a:r>
          </a:p>
          <a:p>
            <a:pPr lvl="1"/>
            <a:r>
              <a:rPr lang="en-US" dirty="0"/>
              <a:t>Who has these traits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81500" y="2279197"/>
            <a:ext cx="4495800" cy="4343400"/>
          </a:xfrm>
        </p:spPr>
        <p:txBody>
          <a:bodyPr>
            <a:normAutofit fontScale="92500"/>
          </a:bodyPr>
          <a:lstStyle/>
          <a:p>
            <a:r>
              <a:rPr lang="en-US" dirty="0"/>
              <a:t>Organizations use personality assessments to find the “</a:t>
            </a:r>
            <a:r>
              <a:rPr lang="en-US" b="1" i="1" dirty="0"/>
              <a:t>right</a:t>
            </a:r>
            <a:r>
              <a:rPr lang="en-US" dirty="0"/>
              <a:t>” people</a:t>
            </a:r>
          </a:p>
          <a:p>
            <a:pPr lvl="1"/>
            <a:r>
              <a:rPr lang="en-US" dirty="0"/>
              <a:t>Assumption--will increase organizational effectiveness</a:t>
            </a:r>
          </a:p>
          <a:p>
            <a:pPr lvl="1"/>
            <a:r>
              <a:rPr lang="en-US" dirty="0"/>
              <a:t>Specify characteristics/traits for specific positions</a:t>
            </a:r>
          </a:p>
          <a:p>
            <a:pPr lvl="2"/>
            <a:r>
              <a:rPr lang="en-US" dirty="0"/>
              <a:t>Personality assessment measures  for “fit”</a:t>
            </a:r>
          </a:p>
          <a:p>
            <a:pPr lvl="2"/>
            <a:r>
              <a:rPr lang="en-US" dirty="0"/>
              <a:t>Instruments: LTQ, </a:t>
            </a:r>
            <a:r>
              <a:rPr lang="en-US" strike="sngStrike" dirty="0">
                <a:highlight>
                  <a:srgbClr val="FFFF00"/>
                </a:highlight>
              </a:rPr>
              <a:t>Myers Briggs  DISC </a:t>
            </a:r>
            <a:r>
              <a:rPr lang="en-US" strike="sngStrike" dirty="0" err="1">
                <a:highlight>
                  <a:srgbClr val="FFFF00"/>
                </a:highlight>
              </a:rPr>
              <a:t>Strengh</a:t>
            </a:r>
            <a:r>
              <a:rPr lang="en-US" strike="sngStrike" dirty="0">
                <a:highlight>
                  <a:srgbClr val="FFFF00"/>
                </a:highlight>
              </a:rPr>
              <a:t> Finder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6FD318-5A02-4C74-A5FF-9A95CCEAEF5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1632866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</a:rPr>
              <a:t>Leader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448200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</a:rPr>
              <a:t>Personality Assessments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Strengths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3962400" cy="4724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Intuitively </a:t>
            </a:r>
            <a:r>
              <a:rPr lang="en-US" b="1" i="1" dirty="0"/>
              <a:t>appealing</a:t>
            </a:r>
          </a:p>
          <a:p>
            <a:pPr lvl="1" eaLnBrk="1" hangingPunct="1">
              <a:defRPr/>
            </a:pPr>
            <a:r>
              <a:rPr lang="en-US" b="1" i="1" dirty="0"/>
              <a:t>Perception</a:t>
            </a:r>
            <a:r>
              <a:rPr lang="en-US" dirty="0"/>
              <a:t>  </a:t>
            </a:r>
          </a:p>
          <a:p>
            <a:pPr marL="914400" lvl="2" indent="0">
              <a:buNone/>
              <a:defRPr/>
            </a:pPr>
            <a:r>
              <a:rPr lang="en-US" dirty="0"/>
              <a:t>leaders are different  - -they possess </a:t>
            </a:r>
            <a:r>
              <a:rPr lang="en-US" b="1" dirty="0"/>
              <a:t>special</a:t>
            </a:r>
            <a:r>
              <a:rPr lang="en-US" dirty="0"/>
              <a:t> traits</a:t>
            </a:r>
          </a:p>
          <a:p>
            <a:pPr lvl="1" eaLnBrk="1" hangingPunct="1">
              <a:defRPr/>
            </a:pPr>
            <a:r>
              <a:rPr lang="en-US" dirty="0"/>
              <a:t>People “</a:t>
            </a:r>
            <a:r>
              <a:rPr lang="en-US" b="1" i="1" dirty="0"/>
              <a:t>need</a:t>
            </a:r>
            <a:r>
              <a:rPr lang="en-US" dirty="0"/>
              <a:t>” </a:t>
            </a:r>
          </a:p>
          <a:p>
            <a:pPr lvl="2">
              <a:defRPr/>
            </a:pPr>
            <a:r>
              <a:rPr lang="en-US" dirty="0"/>
              <a:t>to view leaders as gifted </a:t>
            </a:r>
          </a:p>
          <a:p>
            <a:pPr lvl="2">
              <a:defRPr/>
            </a:pPr>
            <a:r>
              <a:rPr lang="en-US" dirty="0"/>
              <a:t>“</a:t>
            </a:r>
            <a:r>
              <a:rPr lang="en-US" i="1" dirty="0">
                <a:solidFill>
                  <a:srgbClr val="0099FF"/>
                </a:solidFill>
              </a:rPr>
              <a:t>implicit leadership theory”</a:t>
            </a:r>
          </a:p>
          <a:p>
            <a:pPr lvl="1">
              <a:defRPr/>
            </a:pPr>
            <a:r>
              <a:rPr lang="en-US" b="1" i="1" dirty="0"/>
              <a:t>Credibility</a:t>
            </a:r>
            <a:r>
              <a:rPr lang="en-US" dirty="0"/>
              <a:t> due to </a:t>
            </a:r>
          </a:p>
          <a:p>
            <a:pPr lvl="2">
              <a:defRPr/>
            </a:pPr>
            <a:r>
              <a:rPr lang="en-US" dirty="0"/>
              <a:t> a century of research support</a:t>
            </a:r>
          </a:p>
          <a:p>
            <a:pPr lvl="1"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371600"/>
            <a:ext cx="4191000" cy="4800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Highlights </a:t>
            </a:r>
            <a:r>
              <a:rPr lang="en-US" b="1" i="1" dirty="0"/>
              <a:t>leadership component</a:t>
            </a:r>
            <a:r>
              <a:rPr lang="en-US" dirty="0"/>
              <a:t> in the leadership process</a:t>
            </a:r>
          </a:p>
          <a:p>
            <a:pPr lvl="1" eaLnBrk="1" hangingPunct="1">
              <a:defRPr/>
            </a:pPr>
            <a:r>
              <a:rPr lang="en-US" dirty="0"/>
              <a:t>Deeper level understanding of how leader/personality related to leadership process</a:t>
            </a:r>
          </a:p>
          <a:p>
            <a:pPr eaLnBrk="1" hangingPunct="1">
              <a:defRPr/>
            </a:pPr>
            <a:r>
              <a:rPr lang="en-US" dirty="0"/>
              <a:t>Provides </a:t>
            </a:r>
            <a:r>
              <a:rPr lang="en-US" b="1" i="1" dirty="0"/>
              <a:t>benchmarks</a:t>
            </a:r>
            <a:r>
              <a:rPr lang="en-US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defRPr/>
            </a:pPr>
            <a:r>
              <a:rPr lang="en-US" dirty="0"/>
              <a:t>for what to look for in a leader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95400"/>
            <a:ext cx="3657600" cy="50292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Fails to </a:t>
            </a:r>
            <a:r>
              <a:rPr lang="en-US" b="1" i="1" dirty="0">
                <a:solidFill>
                  <a:srgbClr val="000000"/>
                </a:solidFill>
              </a:rPr>
              <a:t>delimit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 definitive list of leadership traits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Endless lists have emerged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Doesn’t take into account </a:t>
            </a:r>
            <a:r>
              <a:rPr lang="en-US" b="1" i="1" dirty="0">
                <a:solidFill>
                  <a:srgbClr val="000000"/>
                </a:solidFill>
              </a:rPr>
              <a:t>situational effects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Leaders in one situation may not be leaders in another situation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295400"/>
            <a:ext cx="4419600" cy="50292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List of most important leadership traits is </a:t>
            </a:r>
            <a:r>
              <a:rPr lang="en-US" b="1" i="1" dirty="0">
                <a:solidFill>
                  <a:srgbClr val="000000"/>
                </a:solidFill>
              </a:rPr>
              <a:t>highly subjective</a:t>
            </a:r>
            <a:endParaRPr lang="en-US" i="1" dirty="0">
              <a:solidFill>
                <a:srgbClr val="000000"/>
              </a:solidFill>
            </a:endParaRP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Much subjective experience and observations serve as basis for identified leadership traits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Research fails to look at traits in relationship to leadership </a:t>
            </a:r>
            <a:r>
              <a:rPr lang="en-US" b="1" i="1" dirty="0">
                <a:solidFill>
                  <a:srgbClr val="000000"/>
                </a:solidFill>
              </a:rPr>
              <a:t>outcomes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Not useful for </a:t>
            </a:r>
            <a:r>
              <a:rPr lang="en-US" b="1" i="1" dirty="0">
                <a:solidFill>
                  <a:srgbClr val="000000"/>
                </a:solidFill>
              </a:rPr>
              <a:t>training and development</a:t>
            </a:r>
            <a:r>
              <a:rPr lang="en-US" i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0000"/>
                </a:solidFill>
              </a:rPr>
              <a:t>Northouse, Leadership 8e. ©  SAGE Publications, 2019.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97440" y="609599"/>
            <a:ext cx="82296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i="0" kern="1200">
                <a:solidFill>
                  <a:srgbClr val="0070C0"/>
                </a:solidFill>
                <a:effectLst/>
                <a:latin typeface="Calibri" panose="020F0502020204030204" pitchFamily="34" charset="0"/>
                <a:ea typeface="+mj-ea"/>
                <a:cs typeface="Times New Roman" pitchFamily="18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/>
              <a:t>Criticisms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609600"/>
          </a:xfrm>
        </p:spPr>
        <p:txBody>
          <a:bodyPr/>
          <a:lstStyle/>
          <a:p>
            <a:pPr eaLnBrk="1" hangingPunct="1"/>
            <a:r>
              <a:rPr lang="en-US" sz="3200" b="1" dirty="0"/>
              <a:t>Application</a:t>
            </a:r>
            <a:endParaRPr lang="en-US" b="1" dirty="0"/>
          </a:p>
        </p:txBody>
      </p:sp>
      <p:sp>
        <p:nvSpPr>
          <p:cNvPr id="410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4386322"/>
            <a:ext cx="8382000" cy="186207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Can be used by managers to assess where they stand within their organization and what is needed to strengthen their position</a:t>
            </a:r>
          </a:p>
          <a:p>
            <a:pPr eaLnBrk="1" hangingPunct="1"/>
            <a:r>
              <a:rPr lang="en-US" b="1" i="1" dirty="0">
                <a:solidFill>
                  <a:srgbClr val="0099FF"/>
                </a:solidFill>
              </a:rPr>
              <a:t>If a valid instrument it used for 360 assessment!!!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371600"/>
            <a:ext cx="67056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7663" indent="-347663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Provides direction as to which traits are good to have  </a:t>
            </a:r>
          </a:p>
          <a:p>
            <a:pPr marL="347663" indent="-347663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Through various  questionnaires, individuals can determine whether they have the select leadership traits and can pinpoint their strengths and weaknesses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81800" y="1524000"/>
            <a:ext cx="2133600" cy="2862322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000" b="1" dirty="0"/>
              <a:t>Leadership Traits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1600" b="1" dirty="0"/>
              <a:t> </a:t>
            </a:r>
            <a:r>
              <a:rPr lang="en-US" sz="2000" b="1" dirty="0"/>
              <a:t>Intelligence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/>
              <a:t> Self-confidence</a:t>
            </a:r>
            <a:endParaRPr lang="en-US" sz="2000" b="1" dirty="0"/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Determination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Integrity</a:t>
            </a:r>
          </a:p>
          <a:p>
            <a:pPr eaLnBrk="0" hangingPunct="0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/>
              <a:t> Sociability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Trait Approach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cs typeface="Calibri" pitchFamily="34" charset="0"/>
              </a:rPr>
              <a:t>Chapter 2</a:t>
            </a:r>
          </a:p>
          <a:p>
            <a:endParaRPr lang="en-IN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2DBE6F-57F3-458F-B4C2-ECF944C7C1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9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Great Person Theories</a:t>
            </a:r>
          </a:p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Historical Shifts in Trait Perspective</a:t>
            </a:r>
          </a:p>
          <a:p>
            <a:pPr marL="457200" indent="-457200"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What Traits Differentiate Leaders From </a:t>
            </a:r>
            <a:r>
              <a:rPr lang="en-US" sz="3600" dirty="0" err="1">
                <a:solidFill>
                  <a:schemeClr val="tx1"/>
                </a:solidFill>
              </a:rPr>
              <a:t>Nonleaders</a:t>
            </a:r>
            <a:r>
              <a:rPr lang="en-US" sz="3600" dirty="0">
                <a:solidFill>
                  <a:schemeClr val="tx1"/>
                </a:solidFill>
              </a:rPr>
              <a:t>?</a:t>
            </a:r>
          </a:p>
          <a:p>
            <a:pPr algn="l" eaLnBrk="1" hangingPunct="1">
              <a:spcBef>
                <a:spcPts val="120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How Does the Trait Approach Work?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Great Person Theories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895600"/>
            <a:ext cx="6781799" cy="3797300"/>
          </a:xfrm>
        </p:spPr>
        <p:txBody>
          <a:bodyPr/>
          <a:lstStyle/>
          <a:p>
            <a:pPr eaLnBrk="1" hangingPunct="1"/>
            <a:r>
              <a:rPr lang="en-US" b="1" dirty="0"/>
              <a:t>“Great Man” Theories (early 1900s)</a:t>
            </a:r>
            <a:endParaRPr lang="en-US" sz="2800" dirty="0"/>
          </a:p>
          <a:p>
            <a:pPr lvl="1" eaLnBrk="1" hangingPunct="1"/>
            <a:r>
              <a:rPr lang="en-US" dirty="0"/>
              <a:t>Focused on identifying </a:t>
            </a:r>
            <a:r>
              <a:rPr lang="en-US" b="1" i="1" dirty="0"/>
              <a:t>innate</a:t>
            </a:r>
            <a:r>
              <a:rPr lang="en-US" dirty="0"/>
              <a:t> qualities and characteristics possessed by great social, political, and military leaders </a:t>
            </a:r>
          </a:p>
          <a:p>
            <a:pPr marL="457200" lvl="1" indent="0" eaLnBrk="1" hangingPunct="1">
              <a:buNone/>
            </a:pPr>
            <a:r>
              <a:rPr lang="en-US" b="1" i="1" dirty="0">
                <a:solidFill>
                  <a:srgbClr val="00B050"/>
                </a:solidFill>
              </a:rPr>
              <a:t>Does this assume they cannot be acquired?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AFDF34-C7B4-48C9-8BC9-40BD6132DC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822325" y="1565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990600" y="1447800"/>
            <a:ext cx="70946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i="1" dirty="0">
                <a:latin typeface="Arial" charset="0"/>
              </a:rPr>
              <a:t>Trait Approach: </a:t>
            </a:r>
            <a:r>
              <a:rPr lang="en-US" sz="2800" dirty="0">
                <a:latin typeface="Arial" charset="0"/>
              </a:rPr>
              <a:t>One of the first systematic</a:t>
            </a:r>
          </a:p>
          <a:p>
            <a:pPr eaLnBrk="0" hangingPunct="0">
              <a:defRPr/>
            </a:pPr>
            <a:r>
              <a:rPr lang="en-US" sz="2800" dirty="0">
                <a:latin typeface="Arial" charset="0"/>
              </a:rPr>
              <a:t>attempts to study leadership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533400"/>
          </a:xfrm>
        </p:spPr>
        <p:txBody>
          <a:bodyPr/>
          <a:lstStyle/>
          <a:p>
            <a:pPr eaLnBrk="1" hangingPunct="1"/>
            <a:r>
              <a:rPr lang="en-US" sz="3200" b="1" dirty="0"/>
              <a:t>Major Leadership Traits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876961"/>
            <a:ext cx="7772400" cy="4371439"/>
          </a:xfrm>
        </p:spPr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en-US" sz="3200" b="1" dirty="0"/>
              <a:t> Intelligence—</a:t>
            </a:r>
          </a:p>
          <a:p>
            <a:pPr lvl="1">
              <a:spcAft>
                <a:spcPts val="1200"/>
              </a:spcAft>
              <a:defRPr/>
            </a:pPr>
            <a:r>
              <a:rPr lang="en-US" dirty="0"/>
              <a:t>Verbal, perceptual, and reasoning capabilities.  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/>
              <a:t> Self-Confidence</a:t>
            </a:r>
            <a:r>
              <a:rPr lang="en-US" dirty="0"/>
              <a:t>—</a:t>
            </a:r>
          </a:p>
          <a:p>
            <a:pPr lvl="1">
              <a:spcAft>
                <a:spcPts val="1200"/>
              </a:spcAft>
              <a:defRPr/>
            </a:pPr>
            <a:r>
              <a:rPr lang="en-US" dirty="0"/>
              <a:t>Certainty about one’s competencies and skills.  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/>
              <a:t> Determination—</a:t>
            </a:r>
          </a:p>
          <a:p>
            <a:pPr lvl="1">
              <a:spcAft>
                <a:spcPts val="1200"/>
              </a:spcAft>
              <a:defRPr/>
            </a:pPr>
            <a:r>
              <a:rPr lang="en-US" dirty="0"/>
              <a:t>Conscientious (i.e., initiative, persistence, drive).  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1179493"/>
            <a:ext cx="75866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Traits  to be </a:t>
            </a:r>
            <a:r>
              <a:rPr lang="en-US" sz="3200" b="1" i="1" dirty="0">
                <a:solidFill>
                  <a:prstClr val="black"/>
                </a:solidFill>
                <a:latin typeface="Arial"/>
              </a:rPr>
              <a:t>perceived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by others as a leader: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b="1"/>
              <a:t>Major Leadership Traits</a:t>
            </a:r>
          </a:p>
        </p:txBody>
      </p:sp>
      <p:sp>
        <p:nvSpPr>
          <p:cNvPr id="8195" name="Rectangle 2052"/>
          <p:cNvSpPr>
            <a:spLocks noGrp="1" noChangeArrowheads="1"/>
          </p:cNvSpPr>
          <p:nvPr>
            <p:ph sz="half" idx="1"/>
          </p:nvPr>
        </p:nvSpPr>
        <p:spPr>
          <a:xfrm>
            <a:off x="887412" y="2209800"/>
            <a:ext cx="7391400" cy="3962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200" b="1" dirty="0"/>
              <a:t> Integrity—</a:t>
            </a:r>
          </a:p>
          <a:p>
            <a:pPr>
              <a:spcAft>
                <a:spcPts val="1200"/>
              </a:spcAft>
              <a:defRPr/>
            </a:pPr>
            <a:r>
              <a:rPr lang="en-US" dirty="0"/>
              <a:t>The quality of honesty and trustworthiness.  </a:t>
            </a:r>
          </a:p>
          <a:p>
            <a:pPr>
              <a:spcAft>
                <a:spcPts val="1200"/>
              </a:spcAft>
              <a:defRPr/>
            </a:pPr>
            <a:r>
              <a:rPr lang="en-US" b="1" dirty="0"/>
              <a:t> </a:t>
            </a:r>
            <a:r>
              <a:rPr lang="en-US" sz="3200" b="1" dirty="0"/>
              <a:t>Sociability—</a:t>
            </a:r>
          </a:p>
          <a:p>
            <a:pPr>
              <a:spcAft>
                <a:spcPts val="1200"/>
              </a:spcAft>
              <a:defRPr/>
            </a:pPr>
            <a:r>
              <a:rPr lang="en-US" dirty="0"/>
              <a:t>Leader’s inclination to seek out pleasant social relationships. </a:t>
            </a:r>
          </a:p>
          <a:p>
            <a:pPr>
              <a:spcAft>
                <a:spcPts val="1200"/>
              </a:spcAft>
              <a:defRPr/>
            </a:pPr>
            <a:r>
              <a:rPr lang="en-US" b="1" i="1" dirty="0">
                <a:solidFill>
                  <a:srgbClr val="00B050"/>
                </a:solidFill>
              </a:rPr>
              <a:t>Could an effective leader be an introvert? </a:t>
            </a:r>
          </a:p>
          <a:p>
            <a:pPr>
              <a:spcAft>
                <a:spcPts val="1200"/>
              </a:spcAft>
              <a:defRPr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600200"/>
            <a:ext cx="7642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Traits  </a:t>
            </a:r>
            <a:r>
              <a:rPr lang="en-US" sz="2800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perceived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by others as a leader: (2 more)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08000"/>
            <a:ext cx="8458200" cy="685800"/>
          </a:xfrm>
        </p:spPr>
        <p:txBody>
          <a:bodyPr/>
          <a:lstStyle/>
          <a:p>
            <a:pPr eaLnBrk="1" hangingPunct="1"/>
            <a:r>
              <a:rPr lang="en-US" sz="3200" b="1" dirty="0"/>
              <a:t>Five-Factor Personality Model and Leadership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9888" y="2057400"/>
            <a:ext cx="8382000" cy="4343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0000"/>
                </a:solidFill>
              </a:rPr>
              <a:t>RESULTS--</a:t>
            </a:r>
            <a:r>
              <a:rPr lang="en-US" sz="2400" dirty="0">
                <a:solidFill>
                  <a:srgbClr val="000000"/>
                </a:solidFill>
              </a:rPr>
              <a:t>a strong relationship between personality 	      traits and leadership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Extraversion--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Most important trait of effective leaders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Conscientiousness--</a:t>
            </a:r>
            <a:r>
              <a:rPr lang="en-US" sz="2400" dirty="0">
                <a:solidFill>
                  <a:srgbClr val="000000"/>
                </a:solidFill>
              </a:rPr>
              <a:t>Second most  important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but highest </a:t>
            </a:r>
            <a:r>
              <a:rPr lang="en-US" sz="2000" i="1" dirty="0">
                <a:solidFill>
                  <a:srgbClr val="000000"/>
                </a:solidFill>
              </a:rPr>
              <a:t>r</a:t>
            </a:r>
            <a:r>
              <a:rPr lang="en-US" sz="2000" dirty="0">
                <a:solidFill>
                  <a:srgbClr val="000000"/>
                </a:solidFill>
              </a:rPr>
              <a:t> with overall job performance (Sacket &amp; Walmsley, 2014)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Openness</a:t>
            </a:r>
            <a:r>
              <a:rPr lang="en-US" sz="2400" dirty="0">
                <a:solidFill>
                  <a:srgbClr val="000000"/>
                </a:solidFill>
              </a:rPr>
              <a:t>--next most related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Low</a:t>
            </a:r>
            <a:r>
              <a:rPr lang="en-US" sz="2400" i="1" dirty="0">
                <a:solidFill>
                  <a:srgbClr val="000000"/>
                </a:solidFill>
              </a:rPr>
              <a:t> </a:t>
            </a:r>
            <a:r>
              <a:rPr lang="en-US" sz="2400" b="1" i="1" dirty="0">
                <a:solidFill>
                  <a:srgbClr val="000000"/>
                </a:solidFill>
              </a:rPr>
              <a:t>Neuroticism</a:t>
            </a:r>
          </a:p>
          <a:p>
            <a:pPr eaLnBrk="1" hangingPunct="1"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Agreeableness</a:t>
            </a:r>
            <a:r>
              <a:rPr lang="en-US" sz="2400" dirty="0">
                <a:solidFill>
                  <a:srgbClr val="000000"/>
                </a:solidFill>
              </a:rPr>
              <a:t>--only weakly related to leadership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1430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i="1" dirty="0">
                <a:solidFill>
                  <a:srgbClr val="000000"/>
                </a:solidFill>
              </a:rPr>
              <a:t> Meta-Analysis </a:t>
            </a:r>
          </a:p>
          <a:p>
            <a:pPr algn="ctr" eaLnBrk="0" hangingPunct="0">
              <a:defRPr/>
            </a:pPr>
            <a:r>
              <a:rPr lang="en-US" i="1" dirty="0">
                <a:solidFill>
                  <a:srgbClr val="000000"/>
                </a:solidFill>
              </a:rPr>
              <a:t>(Judge et al, 2002) </a:t>
            </a:r>
            <a:r>
              <a:rPr lang="en-US" b="1" i="1" dirty="0">
                <a:solidFill>
                  <a:srgbClr val="000000"/>
                </a:solidFill>
              </a:rPr>
              <a:t>this will look familiar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Strengths and Leadership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Strengths  </a:t>
            </a:r>
          </a:p>
          <a:p>
            <a:pPr lvl="1"/>
            <a:r>
              <a:rPr lang="en-US" sz="2400" b="1" i="1" dirty="0"/>
              <a:t>ability</a:t>
            </a:r>
            <a:r>
              <a:rPr lang="en-US" sz="2400" dirty="0"/>
              <a:t> to consistently demonstrate exceptional work. (Buckingham &amp; Clifton, 2001; </a:t>
            </a:r>
            <a:r>
              <a:rPr lang="en-US" sz="2400" dirty="0" err="1"/>
              <a:t>Rath</a:t>
            </a:r>
            <a:r>
              <a:rPr lang="en-US" sz="2400" dirty="0"/>
              <a:t>, 2007)</a:t>
            </a:r>
          </a:p>
          <a:p>
            <a:pPr lvl="1"/>
            <a:r>
              <a:rPr lang="en-US" sz="2400" dirty="0"/>
              <a:t>having  </a:t>
            </a:r>
            <a:r>
              <a:rPr lang="en-US" sz="2400" b="1" i="1" dirty="0"/>
              <a:t>certain</a:t>
            </a:r>
            <a:r>
              <a:rPr lang="en-US" sz="2400" dirty="0"/>
              <a:t>  talents  and  developing them by   additional KSAOs and practice.</a:t>
            </a:r>
          </a:p>
          <a:p>
            <a:r>
              <a:rPr lang="en-US" sz="2800" dirty="0"/>
              <a:t>Leadership  capability is  </a:t>
            </a:r>
            <a:r>
              <a:rPr lang="en-US" sz="2800" b="1" i="1" dirty="0"/>
              <a:t>enhanced</a:t>
            </a:r>
            <a:r>
              <a:rPr lang="en-US" sz="2800" dirty="0"/>
              <a:t> when we</a:t>
            </a:r>
          </a:p>
          <a:p>
            <a:pPr lvl="1"/>
            <a:r>
              <a:rPr lang="en-US" sz="2400" dirty="0"/>
              <a:t>   </a:t>
            </a:r>
            <a:r>
              <a:rPr lang="en-US" sz="2400" b="1" i="1" dirty="0"/>
              <a:t>discover</a:t>
            </a:r>
            <a:r>
              <a:rPr lang="en-US" sz="2400" dirty="0"/>
              <a:t>  our  fully  utilized strengths, underutilized strengths, and weaknesses. (</a:t>
            </a:r>
            <a:r>
              <a:rPr lang="en-US" sz="2400" dirty="0" err="1"/>
              <a:t>MacKie</a:t>
            </a:r>
            <a:r>
              <a:rPr lang="en-US" sz="2400" dirty="0"/>
              <a:t> , 2016)</a:t>
            </a:r>
          </a:p>
          <a:p>
            <a:pPr lvl="1"/>
            <a:r>
              <a:rPr lang="en-US" sz="2400" b="1" i="1" dirty="0">
                <a:solidFill>
                  <a:srgbClr val="00B050"/>
                </a:solidFill>
              </a:rPr>
              <a:t>In what ways can this happen? 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63726B-BE32-485B-9A14-5104CCFCEA8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/>
              <a:t>Emotional Intelligence and Leadership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1905000"/>
            <a:ext cx="3276600" cy="3276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people who are more sensitive to their emotions and their impact on others will be more effective leaders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FD318-5A02-4C74-A5FF-9A95CCEAEF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152400" y="1905000"/>
            <a:ext cx="464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ts val="0"/>
              </a:spcBef>
              <a:spcAft>
                <a:spcPts val="100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Ability to perceive and: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apply emotions to life’s tasks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reason/understand emotions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express emotions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use emotions to facilitate thinking</a:t>
            </a:r>
          </a:p>
          <a:p>
            <a:pPr marL="742950" lvl="1" indent="-285750">
              <a:spcBef>
                <a:spcPts val="0"/>
              </a:spcBef>
              <a:spcAft>
                <a:spcPts val="1000"/>
              </a:spcAft>
              <a:buFontTx/>
              <a:buChar char="–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manage emotions within oneself and relationships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36904" y="1295400"/>
            <a:ext cx="1746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Definition</a:t>
            </a:r>
            <a:r>
              <a:rPr lang="en-US" b="1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81600" y="12954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Underlying Premise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Office\Templates\Business Planner Templates\Leadeship with background.pot</Template>
  <TotalTime>1473</TotalTime>
  <Words>895</Words>
  <Application>Microsoft Office PowerPoint</Application>
  <PresentationFormat>On-screen Show (4:3)</PresentationFormat>
  <Paragraphs>154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Wingdings 2</vt:lpstr>
      <vt:lpstr>1_Northouse_ Leadership_8e_Theme</vt:lpstr>
      <vt:lpstr>PowerPoint Presentation</vt:lpstr>
      <vt:lpstr>Trait Approach</vt:lpstr>
      <vt:lpstr>Overview</vt:lpstr>
      <vt:lpstr>Great Person Theories</vt:lpstr>
      <vt:lpstr>Major Leadership Traits</vt:lpstr>
      <vt:lpstr>Major Leadership Traits</vt:lpstr>
      <vt:lpstr>Five-Factor Personality Model and Leadership</vt:lpstr>
      <vt:lpstr>Strengths and Leadership</vt:lpstr>
      <vt:lpstr>Emotional Intelligence and Leadership</vt:lpstr>
      <vt:lpstr>Different Ways to Measure EQ</vt:lpstr>
      <vt:lpstr>How Does the  Trait Approach Work?</vt:lpstr>
      <vt:lpstr>Focus of Trait Approach</vt:lpstr>
      <vt:lpstr>Strengths</vt:lpstr>
      <vt:lpstr>PowerPoint Presentation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Thomas Mitchell</cp:lastModifiedBy>
  <cp:revision>162</cp:revision>
  <dcterms:created xsi:type="dcterms:W3CDTF">2000-11-13T21:29:08Z</dcterms:created>
  <dcterms:modified xsi:type="dcterms:W3CDTF">2021-02-03T18:30:12Z</dcterms:modified>
</cp:coreProperties>
</file>