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7" r:id="rId1"/>
  </p:sldMasterIdLst>
  <p:notesMasterIdLst>
    <p:notesMasterId r:id="rId19"/>
  </p:notesMasterIdLst>
  <p:handoutMasterIdLst>
    <p:handoutMasterId r:id="rId20"/>
  </p:handoutMasterIdLst>
  <p:sldIdLst>
    <p:sldId id="257" r:id="rId2"/>
    <p:sldId id="291" r:id="rId3"/>
    <p:sldId id="258" r:id="rId4"/>
    <p:sldId id="270" r:id="rId5"/>
    <p:sldId id="272" r:id="rId6"/>
    <p:sldId id="274" r:id="rId7"/>
    <p:sldId id="285" r:id="rId8"/>
    <p:sldId id="286" r:id="rId9"/>
    <p:sldId id="287" r:id="rId10"/>
    <p:sldId id="290" r:id="rId11"/>
    <p:sldId id="288" r:id="rId12"/>
    <p:sldId id="289" r:id="rId13"/>
    <p:sldId id="275" r:id="rId14"/>
    <p:sldId id="265" r:id="rId15"/>
    <p:sldId id="276" r:id="rId16"/>
    <p:sldId id="277" r:id="rId17"/>
    <p:sldId id="278" r:id="rId18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99FF"/>
    <a:srgbClr val="006600"/>
    <a:srgbClr val="000000"/>
    <a:srgbClr val="33CCCC"/>
    <a:srgbClr val="000099"/>
    <a:srgbClr val="0000CC"/>
    <a:srgbClr val="0033CC"/>
    <a:srgbClr val="000066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21" autoAdjust="0"/>
    <p:restoredTop sz="98338" autoAdjust="0"/>
  </p:normalViewPr>
  <p:slideViewPr>
    <p:cSldViewPr>
      <p:cViewPr varScale="1">
        <p:scale>
          <a:sx n="86" d="100"/>
          <a:sy n="86" d="100"/>
        </p:scale>
        <p:origin x="13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>
      <p:cViewPr varScale="1">
        <p:scale>
          <a:sx n="54" d="100"/>
          <a:sy n="54" d="100"/>
        </p:scale>
        <p:origin x="-1854" y="-96"/>
      </p:cViewPr>
      <p:guideLst>
        <p:guide orient="horz" pos="28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A77EF83-4FB7-49E1-87DC-8F52EF8EF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00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07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07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307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82625"/>
            <a:ext cx="4552950" cy="3414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307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24350"/>
            <a:ext cx="5029200" cy="4097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307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487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307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487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75975B0E-7566-4BF3-A537-DCA1AC89F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55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D7257E-9EE7-4D47-AA45-3D1A867EAB8B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9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6E3D2A-BA4C-4685-BA61-5C72F6A0B6E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68278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03E26F-0FA1-4784-8833-5C8FF6AA667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693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8585D0-8A07-40E2-BB1B-A6EB06AB5AE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16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CE41FA-84E9-4C05-8DFF-71A45735C1A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164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D210A5-4DAB-43B8-84B1-1EEF521CEA8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2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A3F59D-1234-4FCF-A512-6B39B73A1FA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42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D7257E-9EE7-4D47-AA45-3D1A867EAB8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74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264249-4211-46EF-8A6F-A8C015804971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62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F15D1B-80E6-4615-BB67-0F1125B71BF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91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05FAE5-DD4D-4FDE-8226-4493141EFA0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198235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8A91D9-6DA8-4F28-A53C-8B5E4C124051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90432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491FD4-229E-438A-87EE-DA3F27F929A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85620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69364C-D1DB-4B2C-B1DD-E079A86DBCC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81331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80D11A-EC5C-4D47-BDBB-C59254E207E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7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76186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22DBE6F-57F3-458F-B4C2-ECF944C7C11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60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D714D-F802-4E56-95AC-28160505A7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1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F9F45-79E2-4002-8265-750A2DE6BF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16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DA765-7CE4-45E1-98B7-3D70467102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05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489F2-F5E3-469B-87B6-858470BFA67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026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7AAD6-FEF6-45E6-AA2F-187773056FC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5169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FCC57-D502-498B-837D-A8DA0EBF22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23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2D900-5930-46E6-BB9D-A525EC51210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Vertical Title 1"/>
          <p:cNvSpPr txBox="1">
            <a:spLocks/>
          </p:cNvSpPr>
          <p:nvPr userDrawn="1"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16820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B567A-D93F-4313-B7E5-D6D56993412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94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FDF34-C7B4-48C9-8BC9-40BD6132D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5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49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3726B-BE32-485B-9A14-5104CCFCEA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8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08DC0-54AB-489E-80E2-401717DAB7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42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41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7A808-A287-468B-A459-3DC7B8FB09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80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5EF1A-6317-470A-B2EA-8460F8D9D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4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71231-9345-4A47-8A57-78936C8ED9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2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9E1A4-DC3C-438C-A4E7-49F0B68BF13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6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DA12262-66D1-4EA5-9A91-AA439F3AAC1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3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  <p:sldLayoutId id="2147483785" r:id="rId18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Strengths and Leadership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Strengths are the ability to consistently demonstrate exceptional work. (Buckingham &amp; Clifton, 2001; </a:t>
            </a:r>
            <a:r>
              <a:rPr lang="en-US" sz="2800" dirty="0" err="1"/>
              <a:t>Rath</a:t>
            </a:r>
            <a:r>
              <a:rPr lang="en-US" sz="2800" dirty="0"/>
              <a:t>, 2007)</a:t>
            </a:r>
          </a:p>
          <a:p>
            <a:r>
              <a:rPr lang="en-US" sz="2800" dirty="0"/>
              <a:t>Strengths come from  having  certain  talents  and  then  further developing those talents by gaining additional knowledge, skills, and practice.</a:t>
            </a:r>
          </a:p>
          <a:p>
            <a:r>
              <a:rPr lang="en-US" sz="2800" dirty="0"/>
              <a:t>Leadership  capability  is  enhanced  when  we  are  able  to  discover  our  fully  utilized strengths, underutilized strengths, and weaknesses. (</a:t>
            </a:r>
            <a:r>
              <a:rPr lang="en-US" sz="2800" dirty="0" err="1"/>
              <a:t>MacKie</a:t>
            </a:r>
            <a:r>
              <a:rPr lang="en-US" sz="2800" dirty="0"/>
              <a:t> , 2016)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63726B-BE32-485B-9A14-5104CCFCEA8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10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4582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b="1" dirty="0"/>
              <a:t>Emotional Intelligence and Leadership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105400" y="1905000"/>
            <a:ext cx="3276600" cy="32766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people who are more sensitive to their emotions and their impact on others will be more effective leaders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152400" y="1905000"/>
            <a:ext cx="4648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ts val="0"/>
              </a:spcBef>
              <a:spcAft>
                <a:spcPts val="100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</a:rPr>
              <a:t>Ability to perceive and: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742950" lvl="1" indent="-285750">
              <a:spcBef>
                <a:spcPts val="0"/>
              </a:spcBef>
              <a:spcAft>
                <a:spcPts val="1000"/>
              </a:spcAft>
              <a:buFontTx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apply emotions to life’s tasks</a:t>
            </a:r>
          </a:p>
          <a:p>
            <a:pPr marL="742950" lvl="1" indent="-285750">
              <a:spcBef>
                <a:spcPts val="0"/>
              </a:spcBef>
              <a:spcAft>
                <a:spcPts val="1000"/>
              </a:spcAft>
              <a:buFontTx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reason/understand emotions</a:t>
            </a:r>
          </a:p>
          <a:p>
            <a:pPr marL="742950" lvl="1" indent="-285750">
              <a:spcBef>
                <a:spcPts val="0"/>
              </a:spcBef>
              <a:spcAft>
                <a:spcPts val="1000"/>
              </a:spcAft>
              <a:buFontTx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express emotions</a:t>
            </a:r>
          </a:p>
          <a:p>
            <a:pPr marL="742950" lvl="1" indent="-285750">
              <a:spcBef>
                <a:spcPts val="0"/>
              </a:spcBef>
              <a:spcAft>
                <a:spcPts val="1000"/>
              </a:spcAft>
              <a:buFontTx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use emotions to facilitate thinking</a:t>
            </a:r>
          </a:p>
          <a:p>
            <a:pPr marL="742950" lvl="1" indent="-285750">
              <a:spcBef>
                <a:spcPts val="0"/>
              </a:spcBef>
              <a:spcAft>
                <a:spcPts val="1000"/>
              </a:spcAft>
              <a:buFontTx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manage emotions within oneself and relationships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36904" y="1295400"/>
            <a:ext cx="1746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800" b="1" dirty="0">
                <a:latin typeface="Calibri" pitchFamily="34" charset="0"/>
                <a:cs typeface="Calibri" pitchFamily="34" charset="0"/>
              </a:rPr>
              <a:t>Definition</a:t>
            </a:r>
            <a:r>
              <a:rPr lang="en-US" b="1" dirty="0"/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81600" y="129540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en-US" sz="2800" b="1" dirty="0">
                <a:latin typeface="Calibri" pitchFamily="34" charset="0"/>
                <a:cs typeface="Calibri" pitchFamily="34" charset="0"/>
              </a:rPr>
              <a:t>Underlying Premise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533400"/>
          </a:xfrm>
        </p:spPr>
        <p:txBody>
          <a:bodyPr/>
          <a:lstStyle/>
          <a:p>
            <a:pPr eaLnBrk="1" hangingPunct="1"/>
            <a:r>
              <a:rPr lang="en-US" sz="3200" b="1" dirty="0"/>
              <a:t>Different Ways to Measure EQ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00"/>
                </a:solidFill>
              </a:rPr>
              <a:t>MSCEIT </a:t>
            </a:r>
            <a:r>
              <a:rPr lang="en-US" dirty="0">
                <a:solidFill>
                  <a:srgbClr val="000000"/>
                </a:solidFill>
              </a:rPr>
              <a:t>(2000): EQ as a set of mental abilities 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to perceive, facilitate, understand, and manage emotion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000000"/>
                </a:solidFill>
              </a:rPr>
              <a:t>Goleman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(1995, 1998): EQ as a set of personal and social competencies</a:t>
            </a:r>
          </a:p>
          <a:p>
            <a:pPr marL="909638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dirty="0">
                <a:solidFill>
                  <a:srgbClr val="000000"/>
                </a:solidFill>
              </a:rPr>
              <a:t>self-awareness, confidence, self-regulation, conscientiousness, and motivation</a:t>
            </a: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000000"/>
                </a:solidFill>
              </a:rPr>
              <a:t>Shankman</a:t>
            </a:r>
            <a:r>
              <a:rPr lang="en-US" b="1" dirty="0">
                <a:solidFill>
                  <a:srgbClr val="000000"/>
                </a:solidFill>
              </a:rPr>
              <a:t> and Allen</a:t>
            </a:r>
            <a:r>
              <a:rPr lang="en-US" dirty="0">
                <a:solidFill>
                  <a:srgbClr val="000000"/>
                </a:solidFill>
              </a:rPr>
              <a:t> (2015): EQ as awareness of three aspects of leadership</a:t>
            </a:r>
            <a:endParaRPr lang="en-US" sz="2400" dirty="0">
              <a:solidFill>
                <a:srgbClr val="000000"/>
              </a:solidFill>
            </a:endParaRPr>
          </a:p>
          <a:p>
            <a:pPr marL="909638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dirty="0">
                <a:solidFill>
                  <a:srgbClr val="000000"/>
                </a:solidFill>
              </a:rPr>
              <a:t>context, self, and others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63726B-BE32-485B-9A14-5104CCFCEA8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Does the  Trait Approach Work?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Focus of trait approach</a:t>
            </a:r>
          </a:p>
          <a:p>
            <a:r>
              <a:rPr lang="en-US" dirty="0"/>
              <a:t> Strengths</a:t>
            </a:r>
          </a:p>
          <a:p>
            <a:r>
              <a:rPr lang="en-US" dirty="0"/>
              <a:t> Criticisms</a:t>
            </a:r>
          </a:p>
          <a:p>
            <a:r>
              <a:rPr lang="en-US" dirty="0"/>
              <a:t> Application</a:t>
            </a:r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2DBE6F-57F3-458F-B4C2-ECF944C7C11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Focus of Trait Approach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2279197"/>
            <a:ext cx="4038600" cy="4191000"/>
          </a:xfrm>
        </p:spPr>
        <p:txBody>
          <a:bodyPr>
            <a:normAutofit fontScale="92500"/>
          </a:bodyPr>
          <a:lstStyle/>
          <a:p>
            <a:r>
              <a:rPr lang="en-US" dirty="0"/>
              <a:t>Focuses exclusively on leader</a:t>
            </a:r>
          </a:p>
          <a:p>
            <a:pPr lvl="1"/>
            <a:r>
              <a:rPr lang="en-US" dirty="0"/>
              <a:t>What traits leaders exhibit</a:t>
            </a:r>
          </a:p>
          <a:p>
            <a:pPr lvl="1"/>
            <a:r>
              <a:rPr lang="en-US" dirty="0"/>
              <a:t>Who has these traits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381500" y="2279197"/>
            <a:ext cx="4495800" cy="4343400"/>
          </a:xfrm>
        </p:spPr>
        <p:txBody>
          <a:bodyPr>
            <a:normAutofit fontScale="92500"/>
          </a:bodyPr>
          <a:lstStyle/>
          <a:p>
            <a:r>
              <a:rPr lang="en-US" dirty="0"/>
              <a:t>Organizations use personality assessments to find the “right” people</a:t>
            </a:r>
          </a:p>
          <a:p>
            <a:pPr lvl="1"/>
            <a:r>
              <a:rPr lang="en-US" dirty="0"/>
              <a:t>Assumption--will increase organizational effectiveness</a:t>
            </a:r>
          </a:p>
          <a:p>
            <a:pPr lvl="1"/>
            <a:r>
              <a:rPr lang="en-US" dirty="0"/>
              <a:t>Specify characteristics/traits for specific positions</a:t>
            </a:r>
          </a:p>
          <a:p>
            <a:pPr lvl="2"/>
            <a:r>
              <a:rPr lang="en-US" dirty="0"/>
              <a:t>Personality assessment measures  for “fit”</a:t>
            </a:r>
          </a:p>
          <a:p>
            <a:pPr lvl="2"/>
            <a:r>
              <a:rPr lang="en-US" dirty="0"/>
              <a:t>Instruments: LTQ, Myers Briggs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6FD318-5A02-4C74-A5FF-9A95CCEAEF5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47800" y="1632866"/>
            <a:ext cx="1194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"/>
              </a:rPr>
              <a:t>Leader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448200"/>
            <a:ext cx="228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"/>
              </a:rPr>
              <a:t>Personality Assessments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533400"/>
          </a:xfrm>
        </p:spPr>
        <p:txBody>
          <a:bodyPr/>
          <a:lstStyle/>
          <a:p>
            <a:pPr eaLnBrk="1" hangingPunct="1"/>
            <a:r>
              <a:rPr lang="en-US" sz="3200" b="1" dirty="0"/>
              <a:t>Strengths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371600"/>
            <a:ext cx="396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Intuitively </a:t>
            </a:r>
            <a:r>
              <a:rPr lang="en-US" b="1" i="1" dirty="0"/>
              <a:t>appealing</a:t>
            </a:r>
          </a:p>
          <a:p>
            <a:pPr lvl="1" eaLnBrk="1" hangingPunct="1">
              <a:defRPr/>
            </a:pPr>
            <a:r>
              <a:rPr lang="en-US" dirty="0"/>
              <a:t>Perception that leaders are different in that they possess special traits</a:t>
            </a:r>
          </a:p>
          <a:p>
            <a:pPr lvl="1" eaLnBrk="1" hangingPunct="1">
              <a:defRPr/>
            </a:pPr>
            <a:r>
              <a:rPr lang="en-US" dirty="0"/>
              <a:t>People “need” to view leaders as gifted</a:t>
            </a:r>
          </a:p>
          <a:p>
            <a:pPr eaLnBrk="1" hangingPunct="1">
              <a:defRPr/>
            </a:pPr>
            <a:r>
              <a:rPr lang="en-US" b="1" i="1" dirty="0"/>
              <a:t>Credibility</a:t>
            </a:r>
            <a:r>
              <a:rPr lang="en-US" dirty="0"/>
              <a:t> due to a century of research support</a:t>
            </a:r>
          </a:p>
          <a:p>
            <a:pPr lvl="1"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371600"/>
            <a:ext cx="4191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Highlights </a:t>
            </a:r>
            <a:r>
              <a:rPr lang="en-US" b="1" i="1" dirty="0"/>
              <a:t>leadership component</a:t>
            </a:r>
            <a:r>
              <a:rPr lang="en-US" dirty="0"/>
              <a:t> in the leadership process</a:t>
            </a:r>
          </a:p>
          <a:p>
            <a:pPr lvl="1" eaLnBrk="1" hangingPunct="1">
              <a:defRPr/>
            </a:pPr>
            <a:r>
              <a:rPr lang="en-US" dirty="0"/>
              <a:t>Deeper level understanding of how leader/personality related to leadership process</a:t>
            </a:r>
          </a:p>
          <a:p>
            <a:pPr eaLnBrk="1" hangingPunct="1">
              <a:defRPr/>
            </a:pPr>
            <a:r>
              <a:rPr lang="en-US" dirty="0"/>
              <a:t>Provides </a:t>
            </a:r>
            <a:r>
              <a:rPr lang="en-US" b="1" i="1" dirty="0"/>
              <a:t>benchmarks</a:t>
            </a:r>
            <a:r>
              <a:rPr lang="en-US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/>
              <a:t>for what to look for in a leader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95400"/>
            <a:ext cx="3657600" cy="5029200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30000"/>
              </a:spcBef>
              <a:defRPr/>
            </a:pPr>
            <a:r>
              <a:rPr lang="en-US">
                <a:solidFill>
                  <a:srgbClr val="000000"/>
                </a:solidFill>
              </a:rPr>
              <a:t>Fails to </a:t>
            </a:r>
            <a:r>
              <a:rPr lang="en-US" b="1" i="1">
                <a:solidFill>
                  <a:srgbClr val="000000"/>
                </a:solidFill>
              </a:rPr>
              <a:t>delimit</a:t>
            </a:r>
            <a:r>
              <a:rPr lang="en-US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 definitive list of leadership traits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z="2000">
                <a:solidFill>
                  <a:srgbClr val="000000"/>
                </a:solidFill>
              </a:rPr>
              <a:t>Endless lists have emerged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>
                <a:solidFill>
                  <a:srgbClr val="000000"/>
                </a:solidFill>
              </a:rPr>
              <a:t>Doesn’t take into account </a:t>
            </a:r>
            <a:r>
              <a:rPr lang="en-US" b="1" i="1">
                <a:solidFill>
                  <a:srgbClr val="000000"/>
                </a:solidFill>
              </a:rPr>
              <a:t>situational effects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z="2000">
                <a:solidFill>
                  <a:srgbClr val="000000"/>
                </a:solidFill>
              </a:rPr>
              <a:t>Leaders in one situation may not be leaders in another situation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343400" y="1295400"/>
            <a:ext cx="4419600" cy="5029200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300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List of most important leadership traits is </a:t>
            </a:r>
            <a:r>
              <a:rPr lang="en-US" b="1" i="1" dirty="0">
                <a:solidFill>
                  <a:srgbClr val="000000"/>
                </a:solidFill>
              </a:rPr>
              <a:t>highly subjective</a:t>
            </a:r>
            <a:endParaRPr lang="en-US" i="1" dirty="0">
              <a:solidFill>
                <a:srgbClr val="000000"/>
              </a:solidFill>
            </a:endParaRP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z="2000" dirty="0">
                <a:solidFill>
                  <a:srgbClr val="000000"/>
                </a:solidFill>
              </a:rPr>
              <a:t>Much subjective experience and observations serve as basis for identified leadership traits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>
              <a:spcBef>
                <a:spcPct val="300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Research fails to look at traits in relationship to leadership </a:t>
            </a:r>
            <a:r>
              <a:rPr lang="en-US" b="1" i="1" dirty="0">
                <a:solidFill>
                  <a:srgbClr val="000000"/>
                </a:solidFill>
              </a:rPr>
              <a:t>outcomes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Not useful for </a:t>
            </a:r>
            <a:r>
              <a:rPr lang="en-US" b="1" i="1" dirty="0">
                <a:solidFill>
                  <a:srgbClr val="000000"/>
                </a:solidFill>
              </a:rPr>
              <a:t>training and development</a:t>
            </a:r>
            <a:r>
              <a:rPr lang="en-US" i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0000"/>
                </a:solidFill>
              </a:rPr>
              <a:t>Northouse, Leadership 8e. ©  SAGE Publications, 2019.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497440" y="609599"/>
            <a:ext cx="8229600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i="0" kern="1200">
                <a:solidFill>
                  <a:srgbClr val="0070C0"/>
                </a:solidFill>
                <a:effectLst/>
                <a:latin typeface="Calibri" panose="020F0502020204030204" pitchFamily="34" charset="0"/>
                <a:ea typeface="+mj-ea"/>
                <a:cs typeface="Times New Roman" pitchFamily="18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/>
              <a:t>Criticisms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534400" cy="609600"/>
          </a:xfrm>
        </p:spPr>
        <p:txBody>
          <a:bodyPr/>
          <a:lstStyle/>
          <a:p>
            <a:pPr eaLnBrk="1" hangingPunct="1"/>
            <a:r>
              <a:rPr lang="en-US" sz="3200" b="1" dirty="0"/>
              <a:t>Application</a:t>
            </a:r>
            <a:endParaRPr lang="en-US" b="1" dirty="0"/>
          </a:p>
        </p:txBody>
      </p:sp>
      <p:sp>
        <p:nvSpPr>
          <p:cNvPr id="410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4800600"/>
            <a:ext cx="8382000" cy="1447800"/>
          </a:xfrm>
        </p:spPr>
        <p:txBody>
          <a:bodyPr/>
          <a:lstStyle/>
          <a:p>
            <a:pPr eaLnBrk="1" hangingPunct="1"/>
            <a:r>
              <a:rPr lang="en-US" dirty="0"/>
              <a:t>Can be used by managers to assess where they stand within their organization and what is needed to strengthen their position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1371600"/>
            <a:ext cx="6705600" cy="3340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7663" indent="-347663"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Provides direction as to which traits are good to have if one aspires to a </a:t>
            </a:r>
          </a:p>
          <a:p>
            <a:pPr marL="347663" indent="-347663"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     leadership position</a:t>
            </a:r>
          </a:p>
          <a:p>
            <a:pPr marL="347663" indent="-347663"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Through various tests and questionnaires, individuals can determine whether they have the select leadership traits and can pinpoint their strengths and weaknesses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81800" y="1524000"/>
            <a:ext cx="2133600" cy="2862322"/>
          </a:xfrm>
          <a:prstGeom prst="rect">
            <a:avLst/>
          </a:prstGeom>
          <a:ln>
            <a:solidFill>
              <a:srgbClr val="006600"/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sz="2000" b="1" dirty="0"/>
              <a:t>Leadership Traits</a:t>
            </a:r>
          </a:p>
          <a:p>
            <a:pPr eaLnBrk="0" hangingPunct="0">
              <a:lnSpc>
                <a:spcPct val="150000"/>
              </a:lnSpc>
              <a:buFontTx/>
              <a:buChar char="•"/>
              <a:defRPr/>
            </a:pPr>
            <a:r>
              <a:rPr lang="en-US" sz="1600" b="1" dirty="0"/>
              <a:t> </a:t>
            </a:r>
            <a:r>
              <a:rPr lang="en-US" sz="2000" b="1" dirty="0"/>
              <a:t>Intelligence</a:t>
            </a:r>
          </a:p>
          <a:p>
            <a:pPr eaLnBrk="0" hangingPunct="0">
              <a:lnSpc>
                <a:spcPct val="150000"/>
              </a:lnSpc>
              <a:buFontTx/>
              <a:buChar char="•"/>
              <a:defRPr/>
            </a:pPr>
            <a:r>
              <a:rPr lang="en-US" sz="2000" b="1"/>
              <a:t> Self-confidence</a:t>
            </a:r>
            <a:endParaRPr lang="en-US" sz="2000" b="1" dirty="0"/>
          </a:p>
          <a:p>
            <a:pPr eaLnBrk="0" hangingPunct="0">
              <a:lnSpc>
                <a:spcPct val="150000"/>
              </a:lnSpc>
              <a:buFontTx/>
              <a:buChar char="•"/>
              <a:defRPr/>
            </a:pPr>
            <a:r>
              <a:rPr lang="en-US" sz="2000" b="1" dirty="0"/>
              <a:t> Determination</a:t>
            </a:r>
          </a:p>
          <a:p>
            <a:pPr eaLnBrk="0" hangingPunct="0">
              <a:lnSpc>
                <a:spcPct val="150000"/>
              </a:lnSpc>
              <a:buFontTx/>
              <a:buChar char="•"/>
              <a:defRPr/>
            </a:pPr>
            <a:r>
              <a:rPr lang="en-US" sz="2000" b="1" dirty="0"/>
              <a:t> Integrity</a:t>
            </a:r>
          </a:p>
          <a:p>
            <a:pPr eaLnBrk="0" hangingPunct="0">
              <a:lnSpc>
                <a:spcPct val="150000"/>
              </a:lnSpc>
              <a:buFontTx/>
              <a:buChar char="•"/>
              <a:defRPr/>
            </a:pPr>
            <a:r>
              <a:rPr lang="en-US" sz="2000" b="1" dirty="0"/>
              <a:t> Sociability</a:t>
            </a:r>
            <a:endParaRPr lang="en-US" sz="1600" b="1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Trait Approach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cs typeface="Calibri" pitchFamily="34" charset="0"/>
              </a:rPr>
              <a:t>Chapter 2</a:t>
            </a:r>
          </a:p>
          <a:p>
            <a:endParaRPr lang="en-IN" dirty="0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2DBE6F-57F3-458F-B4C2-ECF944C7C11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9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Overview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spcBef>
                <a:spcPts val="120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sz="3600" dirty="0">
                <a:solidFill>
                  <a:schemeClr val="tx1"/>
                </a:solidFill>
              </a:rPr>
              <a:t> Great Person Theories</a:t>
            </a:r>
          </a:p>
          <a:p>
            <a:pPr algn="l" eaLnBrk="1" hangingPunct="1">
              <a:spcBef>
                <a:spcPts val="120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sz="3600" dirty="0">
                <a:solidFill>
                  <a:schemeClr val="tx1"/>
                </a:solidFill>
              </a:rPr>
              <a:t> Historical Shifts in Trait Perspective</a:t>
            </a:r>
          </a:p>
          <a:p>
            <a:pPr marL="457200" indent="-457200" algn="l" eaLnBrk="1" hangingPunct="1">
              <a:spcBef>
                <a:spcPts val="120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sz="3600" dirty="0">
                <a:solidFill>
                  <a:schemeClr val="tx1"/>
                </a:solidFill>
              </a:rPr>
              <a:t>What Traits Differentiate Leaders From </a:t>
            </a:r>
            <a:r>
              <a:rPr lang="en-US" sz="3600" dirty="0" err="1">
                <a:solidFill>
                  <a:schemeClr val="tx1"/>
                </a:solidFill>
              </a:rPr>
              <a:t>Nonleaders</a:t>
            </a:r>
            <a:r>
              <a:rPr lang="en-US" sz="3600" dirty="0">
                <a:solidFill>
                  <a:schemeClr val="tx1"/>
                </a:solidFill>
              </a:rPr>
              <a:t>?</a:t>
            </a:r>
          </a:p>
          <a:p>
            <a:pPr algn="l" eaLnBrk="1" hangingPunct="1">
              <a:spcBef>
                <a:spcPts val="120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sz="3600" dirty="0">
                <a:solidFill>
                  <a:schemeClr val="tx1"/>
                </a:solidFill>
              </a:rPr>
              <a:t> How Does the Trait Approach Work?</a:t>
            </a:r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63726B-BE32-485B-9A14-5104CCFCEA8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533400"/>
          </a:xfrm>
        </p:spPr>
        <p:txBody>
          <a:bodyPr/>
          <a:lstStyle/>
          <a:p>
            <a:pPr eaLnBrk="1" hangingPunct="1"/>
            <a:r>
              <a:rPr lang="en-US" sz="3200" b="1" dirty="0"/>
              <a:t>Great Person Theories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2895600"/>
            <a:ext cx="6781799" cy="2590800"/>
          </a:xfrm>
        </p:spPr>
        <p:txBody>
          <a:bodyPr/>
          <a:lstStyle/>
          <a:p>
            <a:pPr eaLnBrk="1" hangingPunct="1"/>
            <a:r>
              <a:rPr lang="en-US" b="1" dirty="0"/>
              <a:t>“Great Man” Theories (early 1900s)</a:t>
            </a:r>
            <a:endParaRPr lang="en-US" sz="2800" dirty="0"/>
          </a:p>
          <a:p>
            <a:pPr lvl="1" eaLnBrk="1" hangingPunct="1"/>
            <a:r>
              <a:rPr lang="en-US" dirty="0"/>
              <a:t>Focused on identifying innate qualities and characteristics possessed by great social, political, and military leaders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AFDF34-C7B4-48C9-8BC9-40BD6132DC5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822325" y="1565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990600" y="1447800"/>
            <a:ext cx="70946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i="1" dirty="0">
                <a:latin typeface="Arial" charset="0"/>
              </a:rPr>
              <a:t>Trait Approach: </a:t>
            </a:r>
            <a:r>
              <a:rPr lang="en-US" sz="2800" dirty="0">
                <a:latin typeface="Arial" charset="0"/>
              </a:rPr>
              <a:t>One of the first systematic</a:t>
            </a:r>
          </a:p>
          <a:p>
            <a:pPr eaLnBrk="0" hangingPunct="0">
              <a:defRPr/>
            </a:pPr>
            <a:r>
              <a:rPr lang="en-US" sz="2800" dirty="0">
                <a:latin typeface="Arial" charset="0"/>
              </a:rPr>
              <a:t>attempts to study leadership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381000" y="1295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" y="1625600"/>
            <a:ext cx="1752600" cy="660400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solidFill>
                  <a:srgbClr val="000000"/>
                </a:solidFill>
              </a:rPr>
              <a:t>Great Man Theories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800100" y="1295400"/>
            <a:ext cx="457200" cy="304800"/>
          </a:xfrm>
          <a:prstGeom prst="triangle">
            <a:avLst>
              <a:gd name="adj" fmla="val 50000"/>
            </a:avLst>
          </a:prstGeom>
          <a:ln>
            <a:noFil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7657" name="Text Box 5"/>
          <p:cNvSpPr txBox="1">
            <a:spLocks noChangeArrowheads="1"/>
          </p:cNvSpPr>
          <p:nvPr/>
        </p:nvSpPr>
        <p:spPr bwMode="auto">
          <a:xfrm>
            <a:off x="371475" y="1033463"/>
            <a:ext cx="13144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" charset="0"/>
              </a:rPr>
              <a:t>Early 1900s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52400" y="2362200"/>
            <a:ext cx="1752600" cy="18065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buFontTx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Research  focused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on individual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characteristics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that universally 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differentiated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leaders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from </a:t>
            </a:r>
            <a:r>
              <a:rPr lang="en-US" sz="1400" dirty="0" err="1">
                <a:solidFill>
                  <a:schemeClr val="tx1"/>
                </a:solidFill>
              </a:rPr>
              <a:t>nonleaders</a:t>
            </a:r>
            <a:endParaRPr lang="en-US" sz="1400" dirty="0">
              <a:solidFill>
                <a:schemeClr val="tx1"/>
              </a:solidFill>
            </a:endParaRPr>
          </a:p>
          <a:p>
            <a:pPr eaLnBrk="0" hangingPunct="0"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989137" y="1625600"/>
            <a:ext cx="2743200" cy="660400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solidFill>
                  <a:srgbClr val="000000"/>
                </a:solidFill>
              </a:rPr>
              <a:t>Traits Interacting With </a:t>
            </a:r>
          </a:p>
          <a:p>
            <a:pPr algn="ctr" eaLnBrk="0" hangingPunct="0">
              <a:defRPr/>
            </a:pPr>
            <a:r>
              <a:rPr lang="en-US" sz="1400" b="1" dirty="0">
                <a:solidFill>
                  <a:srgbClr val="000000"/>
                </a:solidFill>
              </a:rPr>
              <a:t>Situational Demands on Leaders</a:t>
            </a:r>
            <a:r>
              <a:rPr lang="en-US" sz="12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3132137" y="1295400"/>
            <a:ext cx="457200" cy="304800"/>
          </a:xfrm>
          <a:prstGeom prst="triangle">
            <a:avLst>
              <a:gd name="adj" fmla="val 50000"/>
            </a:avLst>
          </a:prstGeom>
          <a:ln>
            <a:noFil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7665" name="Text Box 9"/>
          <p:cNvSpPr txBox="1">
            <a:spLocks noChangeArrowheads="1"/>
          </p:cNvSpPr>
          <p:nvPr/>
        </p:nvSpPr>
        <p:spPr bwMode="auto">
          <a:xfrm>
            <a:off x="2835275" y="1033463"/>
            <a:ext cx="10509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" charset="0"/>
              </a:rPr>
              <a:t>1930-50s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981200" y="2362200"/>
            <a:ext cx="2759075" cy="350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buFontTx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Landmark </a:t>
            </a:r>
            <a:r>
              <a:rPr lang="en-US" sz="1400" dirty="0" err="1">
                <a:solidFill>
                  <a:schemeClr val="tx1"/>
                </a:solidFill>
              </a:rPr>
              <a:t>Stogdill</a:t>
            </a:r>
            <a:r>
              <a:rPr lang="en-US" sz="1400" dirty="0">
                <a:solidFill>
                  <a:schemeClr val="tx1"/>
                </a:solidFill>
              </a:rPr>
              <a:t> (1948)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study - analyzed and 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synthesized 124 trait studies</a:t>
            </a:r>
            <a:endParaRPr lang="en-US" sz="1200" dirty="0">
              <a:solidFill>
                <a:schemeClr val="tx1"/>
              </a:solidFill>
            </a:endParaRP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-  Leadership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</a:t>
            </a:r>
            <a:r>
              <a:rPr lang="en-US" sz="1400" dirty="0" err="1">
                <a:solidFill>
                  <a:schemeClr val="tx1"/>
                </a:solidFill>
              </a:rPr>
              <a:t>reconceptualized</a:t>
            </a:r>
            <a:endParaRPr lang="en-US" sz="1400" dirty="0">
              <a:solidFill>
                <a:schemeClr val="tx1"/>
              </a:solidFill>
            </a:endParaRP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as a relationship between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 people in a social situation</a:t>
            </a:r>
          </a:p>
          <a:p>
            <a:pPr eaLnBrk="0" hangingPunct="0"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 Mann (1959) reviewed 1,400 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findings of personality and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leadership in small groups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- Less emphasis on situations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- Suggested personality traits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could be used to discriminate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leaders from </a:t>
            </a:r>
            <a:r>
              <a:rPr lang="en-US" sz="1400" dirty="0" err="1">
                <a:solidFill>
                  <a:schemeClr val="tx1"/>
                </a:solidFill>
              </a:rPr>
              <a:t>nonleaders</a:t>
            </a:r>
            <a:endParaRPr lang="en-US" sz="1400" dirty="0">
              <a:solidFill>
                <a:schemeClr val="tx1"/>
              </a:solidFill>
            </a:endParaRPr>
          </a:p>
          <a:p>
            <a:pPr eaLnBrk="0" hangingPunct="0"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800600" y="1625600"/>
            <a:ext cx="2590800" cy="660400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solidFill>
                  <a:srgbClr val="000000"/>
                </a:solidFill>
              </a:rPr>
              <a:t>Revival of Critical Role of </a:t>
            </a:r>
          </a:p>
          <a:p>
            <a:pPr algn="ctr" eaLnBrk="0" hangingPunct="0">
              <a:defRPr/>
            </a:pPr>
            <a:r>
              <a:rPr lang="en-US" sz="1400" b="1" dirty="0">
                <a:solidFill>
                  <a:srgbClr val="000000"/>
                </a:solidFill>
              </a:rPr>
              <a:t>Traits in Leader Effectiveness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5132" name="Text Box 14"/>
          <p:cNvSpPr txBox="1">
            <a:spLocks noChangeArrowheads="1"/>
          </p:cNvSpPr>
          <p:nvPr/>
        </p:nvSpPr>
        <p:spPr bwMode="auto">
          <a:xfrm>
            <a:off x="4800600" y="2362200"/>
            <a:ext cx="2590800" cy="3657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buFontTx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 </a:t>
            </a:r>
            <a:r>
              <a:rPr lang="en-US" sz="1400" dirty="0" err="1">
                <a:solidFill>
                  <a:schemeClr val="tx1"/>
                </a:solidFill>
              </a:rPr>
              <a:t>Stogdill</a:t>
            </a:r>
            <a:r>
              <a:rPr lang="en-US" sz="1400" dirty="0">
                <a:solidFill>
                  <a:schemeClr val="tx1"/>
                </a:solidFill>
              </a:rPr>
              <a:t> (1974)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-  Analyzed 163 new studies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   with 1948 study findings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-  Validated original study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-  10 characteristics 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   positively identified with 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   leadership</a:t>
            </a:r>
          </a:p>
          <a:p>
            <a:pPr eaLnBrk="0" hangingPunct="0"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 Lord, </a:t>
            </a:r>
            <a:r>
              <a:rPr lang="en-US" sz="1400" dirty="0" err="1">
                <a:solidFill>
                  <a:schemeClr val="tx1"/>
                </a:solidFill>
              </a:rPr>
              <a:t>DeVader</a:t>
            </a:r>
            <a:r>
              <a:rPr lang="en-US" sz="1400" dirty="0">
                <a:solidFill>
                  <a:schemeClr val="tx1"/>
                </a:solidFill>
              </a:rPr>
              <a:t>, &amp; </a:t>
            </a:r>
            <a:r>
              <a:rPr lang="en-US" sz="1400" dirty="0" err="1">
                <a:solidFill>
                  <a:schemeClr val="tx1"/>
                </a:solidFill>
              </a:rPr>
              <a:t>Alliger</a:t>
            </a:r>
            <a:endParaRPr lang="en-US" sz="1400" dirty="0">
              <a:solidFill>
                <a:schemeClr val="tx1"/>
              </a:solidFill>
            </a:endParaRP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(1986) meta-analysis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-  Personality traits can be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  used to differentiate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  leaders/</a:t>
            </a:r>
            <a:r>
              <a:rPr lang="en-US" sz="1400" dirty="0" err="1">
                <a:solidFill>
                  <a:schemeClr val="tx1"/>
                </a:solidFill>
              </a:rPr>
              <a:t>nonleaders</a:t>
            </a:r>
            <a:endParaRPr lang="en-US" sz="1400" dirty="0">
              <a:solidFill>
                <a:schemeClr val="tx1"/>
              </a:solidFill>
            </a:endParaRPr>
          </a:p>
          <a:p>
            <a:pPr eaLnBrk="0" hangingPunct="0"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 Kirkpatrick &amp; Locke (1991)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- 6 traits make up the </a:t>
            </a:r>
          </a:p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</a:rPr>
              <a:t>       “Right Stuff” for leaders</a:t>
            </a:r>
          </a:p>
        </p:txBody>
      </p:sp>
      <p:sp>
        <p:nvSpPr>
          <p:cNvPr id="27671" name="Rectangle 15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82000" cy="381000"/>
          </a:xfrm>
        </p:spPr>
        <p:txBody>
          <a:bodyPr/>
          <a:lstStyle/>
          <a:p>
            <a:pPr eaLnBrk="1" hangingPunct="1"/>
            <a:r>
              <a:rPr lang="en-US" sz="2400" b="1"/>
              <a:t>Historical Shifts in Trait Perspective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85EF1A-6317-470A-B2EA-8460F8D9D4D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7672" name="Text Box 20"/>
          <p:cNvSpPr txBox="1">
            <a:spLocks noChangeArrowheads="1"/>
          </p:cNvSpPr>
          <p:nvPr/>
        </p:nvSpPr>
        <p:spPr bwMode="auto">
          <a:xfrm>
            <a:off x="5176838" y="1033463"/>
            <a:ext cx="18383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" charset="0"/>
              </a:rPr>
              <a:t>1970s - Early 90s</a:t>
            </a:r>
          </a:p>
        </p:txBody>
      </p:sp>
      <p:sp>
        <p:nvSpPr>
          <p:cNvPr id="5135" name="Text Box 26"/>
          <p:cNvSpPr txBox="1">
            <a:spLocks noChangeArrowheads="1"/>
          </p:cNvSpPr>
          <p:nvPr/>
        </p:nvSpPr>
        <p:spPr bwMode="auto">
          <a:xfrm>
            <a:off x="277813" y="4267200"/>
            <a:ext cx="1501775" cy="304800"/>
          </a:xfrm>
          <a:prstGeom prst="rect">
            <a:avLst/>
          </a:prstGeom>
          <a:ln>
            <a:noFil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b="1" dirty="0">
                <a:solidFill>
                  <a:schemeClr val="tx1"/>
                </a:solidFill>
              </a:rPr>
              <a:t>Innate Qualities</a:t>
            </a:r>
          </a:p>
        </p:txBody>
      </p:sp>
      <p:sp>
        <p:nvSpPr>
          <p:cNvPr id="5136" name="Text Box 27"/>
          <p:cNvSpPr txBox="1">
            <a:spLocks noChangeArrowheads="1"/>
          </p:cNvSpPr>
          <p:nvPr/>
        </p:nvSpPr>
        <p:spPr bwMode="auto">
          <a:xfrm>
            <a:off x="2840831" y="5943600"/>
            <a:ext cx="1039813" cy="304800"/>
          </a:xfrm>
          <a:prstGeom prst="rect">
            <a:avLst/>
          </a:prstGeom>
          <a:ln>
            <a:noFil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b="1" dirty="0">
                <a:solidFill>
                  <a:schemeClr val="tx1"/>
                </a:solidFill>
              </a:rPr>
              <a:t>Situations</a:t>
            </a:r>
          </a:p>
        </p:txBody>
      </p:sp>
      <p:sp>
        <p:nvSpPr>
          <p:cNvPr id="5137" name="Text Box 28"/>
          <p:cNvSpPr txBox="1">
            <a:spLocks noChangeArrowheads="1"/>
          </p:cNvSpPr>
          <p:nvPr/>
        </p:nvSpPr>
        <p:spPr bwMode="auto">
          <a:xfrm>
            <a:off x="5023644" y="6096000"/>
            <a:ext cx="2144713" cy="304800"/>
          </a:xfrm>
          <a:prstGeom prst="rect">
            <a:avLst/>
          </a:prstGeom>
          <a:ln>
            <a:noFil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b="1" dirty="0">
                <a:solidFill>
                  <a:schemeClr val="tx1"/>
                </a:solidFill>
              </a:rPr>
              <a:t>Personality / Behaviors</a:t>
            </a:r>
          </a:p>
        </p:txBody>
      </p:sp>
      <p:sp>
        <p:nvSpPr>
          <p:cNvPr id="27682" name="Text Box 30"/>
          <p:cNvSpPr txBox="1">
            <a:spLocks noChangeArrowheads="1"/>
          </p:cNvSpPr>
          <p:nvPr/>
        </p:nvSpPr>
        <p:spPr bwMode="auto">
          <a:xfrm>
            <a:off x="7843838" y="1033463"/>
            <a:ext cx="7715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" charset="0"/>
              </a:rPr>
              <a:t>Today</a:t>
            </a:r>
          </a:p>
        </p:txBody>
      </p:sp>
      <p:sp>
        <p:nvSpPr>
          <p:cNvPr id="5139" name="AutoShape 31"/>
          <p:cNvSpPr>
            <a:spLocks noChangeArrowheads="1"/>
          </p:cNvSpPr>
          <p:nvPr/>
        </p:nvSpPr>
        <p:spPr bwMode="auto">
          <a:xfrm>
            <a:off x="8000999" y="1295400"/>
            <a:ext cx="457200" cy="304800"/>
          </a:xfrm>
          <a:prstGeom prst="triangle">
            <a:avLst>
              <a:gd name="adj" fmla="val 50000"/>
            </a:avLst>
          </a:prstGeom>
          <a:ln>
            <a:noFil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0" name="Text Box 33"/>
          <p:cNvSpPr txBox="1">
            <a:spLocks noChangeArrowheads="1"/>
          </p:cNvSpPr>
          <p:nvPr/>
        </p:nvSpPr>
        <p:spPr bwMode="auto">
          <a:xfrm>
            <a:off x="7467600" y="2362200"/>
            <a:ext cx="1524000" cy="1384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buFontTx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 Intelligence</a:t>
            </a:r>
          </a:p>
          <a:p>
            <a:pPr eaLnBrk="0" hangingPunct="0">
              <a:buFontTx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 Self-Confidence</a:t>
            </a:r>
          </a:p>
          <a:p>
            <a:pPr eaLnBrk="0" hangingPunct="0">
              <a:buFontTx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 Determination</a:t>
            </a:r>
          </a:p>
          <a:p>
            <a:pPr eaLnBrk="0" hangingPunct="0">
              <a:buFontTx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 Integrity</a:t>
            </a:r>
          </a:p>
          <a:p>
            <a:pPr eaLnBrk="0" hangingPunct="0">
              <a:buFontTx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 Sociability</a:t>
            </a:r>
          </a:p>
        </p:txBody>
      </p:sp>
      <p:sp>
        <p:nvSpPr>
          <p:cNvPr id="5141" name="Rectangle 34"/>
          <p:cNvSpPr>
            <a:spLocks noChangeArrowheads="1"/>
          </p:cNvSpPr>
          <p:nvPr/>
        </p:nvSpPr>
        <p:spPr bwMode="auto">
          <a:xfrm>
            <a:off x="7467599" y="1625600"/>
            <a:ext cx="1524000" cy="660400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solidFill>
                  <a:srgbClr val="000000"/>
                </a:solidFill>
              </a:rPr>
              <a:t>5 Major</a:t>
            </a:r>
          </a:p>
          <a:p>
            <a:pPr algn="ctr" eaLnBrk="0" hangingPunct="0">
              <a:defRPr/>
            </a:pPr>
            <a:r>
              <a:rPr lang="en-US" sz="1400" b="1" dirty="0">
                <a:solidFill>
                  <a:srgbClr val="000000"/>
                </a:solidFill>
              </a:rPr>
              <a:t>Leadership Traits</a:t>
            </a:r>
          </a:p>
        </p:txBody>
      </p:sp>
      <p:sp>
        <p:nvSpPr>
          <p:cNvPr id="5142" name="AutoShape 35"/>
          <p:cNvSpPr>
            <a:spLocks noChangeArrowheads="1"/>
          </p:cNvSpPr>
          <p:nvPr/>
        </p:nvSpPr>
        <p:spPr bwMode="auto">
          <a:xfrm>
            <a:off x="5867400" y="1295400"/>
            <a:ext cx="457200" cy="304800"/>
          </a:xfrm>
          <a:prstGeom prst="triangle">
            <a:avLst>
              <a:gd name="adj" fmla="val 50000"/>
            </a:avLst>
          </a:prstGeom>
          <a:ln>
            <a:noFil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534400" cy="533400"/>
          </a:xfrm>
        </p:spPr>
        <p:txBody>
          <a:bodyPr/>
          <a:lstStyle/>
          <a:p>
            <a:pPr eaLnBrk="1" hangingPunct="1"/>
            <a:r>
              <a:rPr lang="en-US" sz="3200" b="1" dirty="0"/>
              <a:t>Major Leadership Traits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2438400"/>
            <a:ext cx="7772400" cy="3810000"/>
          </a:xfrm>
        </p:spPr>
        <p:txBody>
          <a:bodyPr>
            <a:normAutofit lnSpcReduction="10000"/>
          </a:bodyPr>
          <a:lstStyle/>
          <a:p>
            <a:pPr eaLnBrk="1" hangingPunct="1">
              <a:spcAft>
                <a:spcPts val="1200"/>
              </a:spcAft>
              <a:defRPr/>
            </a:pPr>
            <a:r>
              <a:rPr lang="en-US" sz="3200" b="1" dirty="0"/>
              <a:t> Intelligence--</a:t>
            </a:r>
            <a:r>
              <a:rPr lang="en-US" dirty="0"/>
              <a:t>Verbal, perceptual, and reasoning capabilities. For example, Steve Jobs</a:t>
            </a:r>
          </a:p>
          <a:p>
            <a:pPr>
              <a:spcAft>
                <a:spcPts val="1200"/>
              </a:spcAft>
              <a:defRPr/>
            </a:pPr>
            <a:r>
              <a:rPr lang="en-US" sz="3200" b="1" dirty="0"/>
              <a:t> Self-Confidence</a:t>
            </a:r>
            <a:r>
              <a:rPr lang="en-US" dirty="0"/>
              <a:t>--Certainty about one’s competencies and skills. For example, Steve Jobs</a:t>
            </a:r>
          </a:p>
          <a:p>
            <a:pPr>
              <a:spcAft>
                <a:spcPts val="1200"/>
              </a:spcAft>
              <a:defRPr/>
            </a:pPr>
            <a:r>
              <a:rPr lang="en-US" sz="3200" b="1" dirty="0"/>
              <a:t> Determination--</a:t>
            </a:r>
            <a:r>
              <a:rPr lang="en-US" dirty="0"/>
              <a:t>Desire to get the job done (i.e., initiative, persistence, drive). For example, Dr. Paul Farmer</a:t>
            </a:r>
            <a:r>
              <a:rPr lang="en-US" sz="3200" dirty="0"/>
              <a:t>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1179493"/>
            <a:ext cx="75866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en-US" sz="2800" dirty="0">
                <a:solidFill>
                  <a:prstClr val="black"/>
                </a:solidFill>
                <a:latin typeface="Arial"/>
              </a:rPr>
              <a:t>Traits to possess or cultivate if one seeks to be </a:t>
            </a:r>
          </a:p>
          <a:p>
            <a:pPr lvl="0" eaLnBrk="0" hangingPunct="0">
              <a:defRPr/>
            </a:pPr>
            <a:r>
              <a:rPr lang="en-US" sz="2800" dirty="0">
                <a:solidFill>
                  <a:prstClr val="black"/>
                </a:solidFill>
                <a:latin typeface="Arial"/>
              </a:rPr>
              <a:t>perceived by others as a leader: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b="1"/>
              <a:t>Major Leadership Traits</a:t>
            </a:r>
          </a:p>
        </p:txBody>
      </p:sp>
      <p:sp>
        <p:nvSpPr>
          <p:cNvPr id="8195" name="Rectangle 2052"/>
          <p:cNvSpPr>
            <a:spLocks noGrp="1" noChangeArrowheads="1"/>
          </p:cNvSpPr>
          <p:nvPr>
            <p:ph sz="half" idx="1"/>
          </p:nvPr>
        </p:nvSpPr>
        <p:spPr>
          <a:xfrm>
            <a:off x="887412" y="2743200"/>
            <a:ext cx="7391400" cy="342900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US" sz="3200" b="1" dirty="0"/>
              <a:t> Integrity--</a:t>
            </a:r>
            <a:r>
              <a:rPr lang="en-US" dirty="0"/>
              <a:t>The quality of honesty and trustworthiness. For example, Character Counts! program</a:t>
            </a:r>
          </a:p>
          <a:p>
            <a:pPr eaLnBrk="1" hangingPunct="1">
              <a:spcAft>
                <a:spcPts val="1200"/>
              </a:spcAft>
              <a:defRPr/>
            </a:pPr>
            <a:endParaRPr lang="en-US" sz="900" dirty="0"/>
          </a:p>
          <a:p>
            <a:pPr>
              <a:spcAft>
                <a:spcPts val="1200"/>
              </a:spcAft>
              <a:defRPr/>
            </a:pPr>
            <a:r>
              <a:rPr lang="en-US" b="1" dirty="0"/>
              <a:t> </a:t>
            </a:r>
            <a:r>
              <a:rPr lang="en-US" sz="3200" b="1" dirty="0"/>
              <a:t>Sociability--</a:t>
            </a:r>
            <a:r>
              <a:rPr lang="en-US" dirty="0"/>
              <a:t>Leader’s inclination to seek out pleasant social relationships. For example, Michael Hughes, university president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600200"/>
            <a:ext cx="76422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Traits to possess or cultivate if one seeks to be </a:t>
            </a:r>
          </a:p>
          <a:p>
            <a:pPr lvl="0" eaLnBrk="0" hangingPunct="0">
              <a:defRPr/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perceived by others as a leader: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1371600" y="1371600"/>
            <a:ext cx="7086600" cy="1076325"/>
          </a:xfrm>
          <a:prstGeom prst="rect">
            <a:avLst/>
          </a:prstGeom>
          <a:noFill/>
          <a:ln w="7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8675" name="Group 6"/>
          <p:cNvGrpSpPr>
            <a:grpSpLocks/>
          </p:cNvGrpSpPr>
          <p:nvPr/>
        </p:nvGrpSpPr>
        <p:grpSpPr bwMode="auto">
          <a:xfrm>
            <a:off x="1143000" y="3228975"/>
            <a:ext cx="7194550" cy="906463"/>
            <a:chOff x="0" y="1363"/>
            <a:chExt cx="4366" cy="614"/>
          </a:xfrm>
        </p:grpSpPr>
        <p:sp>
          <p:nvSpPr>
            <p:cNvPr id="59399" name="Rectangle 7"/>
            <p:cNvSpPr>
              <a:spLocks noChangeArrowheads="1"/>
            </p:cNvSpPr>
            <p:nvPr/>
          </p:nvSpPr>
          <p:spPr bwMode="auto">
            <a:xfrm>
              <a:off x="43" y="1363"/>
              <a:ext cx="4276" cy="61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ctr"/>
            <a:lstStyle/>
            <a:p>
              <a:pPr eaLnBrk="0" hangingPunct="0">
                <a:defRPr/>
              </a:pPr>
              <a:r>
                <a: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  <p:sp>
          <p:nvSpPr>
            <p:cNvPr id="28681" name="Rectangle 8"/>
            <p:cNvSpPr>
              <a:spLocks noChangeArrowheads="1"/>
            </p:cNvSpPr>
            <p:nvPr/>
          </p:nvSpPr>
          <p:spPr bwMode="auto">
            <a:xfrm>
              <a:off x="0" y="1363"/>
              <a:ext cx="4366" cy="614"/>
            </a:xfrm>
            <a:prstGeom prst="rect">
              <a:avLst/>
            </a:prstGeom>
            <a:noFill/>
            <a:ln w="7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28676" name="Rectangle 10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5344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b="1" dirty="0"/>
              <a:t>Five-Factor Personality Model and Leadership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85EF1A-6317-470A-B2EA-8460F8D9D4D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628" y="1371600"/>
            <a:ext cx="7910944" cy="4410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chemeClr val="accent4">
                <a:lumMod val="75000"/>
                <a:alpha val="65000"/>
              </a:scheme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58200" cy="685800"/>
          </a:xfrm>
        </p:spPr>
        <p:txBody>
          <a:bodyPr/>
          <a:lstStyle/>
          <a:p>
            <a:pPr eaLnBrk="1" hangingPunct="1"/>
            <a:r>
              <a:rPr lang="en-US" sz="3200" b="1" dirty="0"/>
              <a:t>Five-Factor Personality Model and Leadership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69888" y="2057400"/>
            <a:ext cx="8382000" cy="43434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0000"/>
                </a:solidFill>
              </a:rPr>
              <a:t>RESULTS--</a:t>
            </a:r>
            <a:r>
              <a:rPr lang="en-US" sz="2400" dirty="0">
                <a:solidFill>
                  <a:srgbClr val="000000"/>
                </a:solidFill>
              </a:rPr>
              <a:t>a strong relationship between personality 	      traits and leadership</a:t>
            </a:r>
          </a:p>
          <a:p>
            <a:pPr eaLnBrk="1" hangingPunct="1"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Extraversion--</a:t>
            </a:r>
            <a:r>
              <a:rPr lang="en-US" sz="2400" dirty="0">
                <a:solidFill>
                  <a:srgbClr val="000000"/>
                </a:solidFill>
              </a:rPr>
              <a:t>factor most strongly associated with leadership</a:t>
            </a:r>
          </a:p>
          <a:p>
            <a:pPr lvl="1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Most important trait of effective leaders</a:t>
            </a:r>
          </a:p>
          <a:p>
            <a:pPr eaLnBrk="1" hangingPunct="1"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Conscientiousness--</a:t>
            </a:r>
            <a:r>
              <a:rPr lang="en-US" sz="2400" dirty="0">
                <a:solidFill>
                  <a:srgbClr val="000000"/>
                </a:solidFill>
              </a:rPr>
              <a:t>Second most related factor with leadership; but highest correlation with overall job performance (Sacket &amp; Walmsley, 2014)</a:t>
            </a:r>
          </a:p>
          <a:p>
            <a:pPr eaLnBrk="1" hangingPunct="1"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Openness</a:t>
            </a:r>
            <a:r>
              <a:rPr lang="en-US" sz="2400" dirty="0">
                <a:solidFill>
                  <a:srgbClr val="000000"/>
                </a:solidFill>
              </a:rPr>
              <a:t>--next most related</a:t>
            </a:r>
          </a:p>
          <a:p>
            <a:pPr eaLnBrk="1" hangingPunct="1"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Low</a:t>
            </a:r>
            <a:r>
              <a:rPr lang="en-US" sz="2400" i="1" dirty="0">
                <a:solidFill>
                  <a:srgbClr val="000000"/>
                </a:solidFill>
              </a:rPr>
              <a:t> </a:t>
            </a:r>
            <a:r>
              <a:rPr lang="en-US" sz="2400" b="1" i="1" dirty="0">
                <a:solidFill>
                  <a:srgbClr val="000000"/>
                </a:solidFill>
              </a:rPr>
              <a:t>Neuroticism</a:t>
            </a:r>
          </a:p>
          <a:p>
            <a:pPr eaLnBrk="1" hangingPunct="1"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Agreeableness</a:t>
            </a:r>
            <a:r>
              <a:rPr lang="en-US" sz="2400" dirty="0">
                <a:solidFill>
                  <a:srgbClr val="000000"/>
                </a:solidFill>
              </a:rPr>
              <a:t>--only weakly related to leadership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1143000"/>
            <a:ext cx="701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i="1" dirty="0">
                <a:solidFill>
                  <a:srgbClr val="000000"/>
                </a:solidFill>
              </a:rPr>
              <a:t>Big Five and Leadership Study Using Meta-Analysis </a:t>
            </a:r>
          </a:p>
          <a:p>
            <a:pPr algn="ctr" eaLnBrk="0" hangingPunct="0">
              <a:defRPr/>
            </a:pPr>
            <a:r>
              <a:rPr lang="en-US" i="1" dirty="0">
                <a:solidFill>
                  <a:srgbClr val="000000"/>
                </a:solidFill>
              </a:rPr>
              <a:t>(Judge et al, 2002)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Northouse_ Leadership_8e_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ouse_ Leadership_8e_Theme" id="{46889194-88E5-402B-A7EA-92F69E7DC314}" vid="{B5C91106-235A-4853-96C2-84049C5E61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Office\Templates\Business Planner Templates\Leadeship with background.pot</Template>
  <TotalTime>1411</TotalTime>
  <Words>1136</Words>
  <Application>Microsoft Office PowerPoint</Application>
  <PresentationFormat>On-screen Show (4:3)</PresentationFormat>
  <Paragraphs>207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Wingdings 2</vt:lpstr>
      <vt:lpstr>1_Northouse_ Leadership_8e_Theme</vt:lpstr>
      <vt:lpstr>PowerPoint Presentation</vt:lpstr>
      <vt:lpstr>Trait Approach</vt:lpstr>
      <vt:lpstr>Overview</vt:lpstr>
      <vt:lpstr>Great Person Theories</vt:lpstr>
      <vt:lpstr>Historical Shifts in Trait Perspective</vt:lpstr>
      <vt:lpstr>Major Leadership Traits</vt:lpstr>
      <vt:lpstr>Major Leadership Traits</vt:lpstr>
      <vt:lpstr>Five-Factor Personality Model and Leadership</vt:lpstr>
      <vt:lpstr>Five-Factor Personality Model and Leadership</vt:lpstr>
      <vt:lpstr>Strengths and Leadership</vt:lpstr>
      <vt:lpstr>Emotional Intelligence and Leadership</vt:lpstr>
      <vt:lpstr>Different Ways to Measure EQ</vt:lpstr>
      <vt:lpstr>How Does the  Trait Approach Work?</vt:lpstr>
      <vt:lpstr>Focus of Trait Approach</vt:lpstr>
      <vt:lpstr>Strengths</vt:lpstr>
      <vt:lpstr>PowerPoint Presentation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Editor</cp:lastModifiedBy>
  <cp:revision>145</cp:revision>
  <dcterms:created xsi:type="dcterms:W3CDTF">2000-11-13T21:29:08Z</dcterms:created>
  <dcterms:modified xsi:type="dcterms:W3CDTF">2018-02-13T17:59:21Z</dcterms:modified>
</cp:coreProperties>
</file>