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E35D496-7174-4275-9360-818AB1234C1E}" type="datetimeFigureOut">
              <a:rPr lang="en-US" smtClean="0"/>
              <a:pPr/>
              <a:t>8/27/2019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840556-3056-46DE-A1B4-997DBF1BA1C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35D496-7174-4275-9360-818AB1234C1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E35D496-7174-4275-9360-818AB1234C1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0556-3056-46DE-A1B4-997DBF1BA1C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E35D496-7174-4275-9360-818AB1234C1E}" type="datetimeFigureOut">
              <a:rPr lang="en-US" smtClean="0"/>
              <a:pPr/>
              <a:t>8/27/2019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E35D496-7174-4275-9360-818AB1234C1E}"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E35D496-7174-4275-9360-818AB1234C1E}" type="datetimeFigureOut">
              <a:rPr lang="en-US" smtClean="0"/>
              <a:pPr/>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35D496-7174-4275-9360-818AB1234C1E}" type="datetimeFigureOut">
              <a:rPr lang="en-US" smtClean="0"/>
              <a:pPr/>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5D496-7174-4275-9360-818AB1234C1E}" type="datetimeFigureOut">
              <a:rPr lang="en-US" smtClean="0"/>
              <a:pPr/>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40556-3056-46DE-A1B4-997DBF1BA1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0556-3056-46DE-A1B4-997DBF1BA1C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E35D496-7174-4275-9360-818AB1234C1E}" type="datetimeFigureOut">
              <a:rPr lang="en-US" smtClean="0"/>
              <a:pPr/>
              <a:t>8/27/2019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840556-3056-46DE-A1B4-997DBF1BA1C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E35D496-7174-4275-9360-818AB1234C1E}" type="datetimeFigureOut">
              <a:rPr lang="en-US" smtClean="0"/>
              <a:pPr/>
              <a:t>8/27/2019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40556-3056-46DE-A1B4-997DBF1BA1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Neil H. Schwartz, Ph.D.</a:t>
            </a:r>
          </a:p>
          <a:p>
            <a:r>
              <a:rPr lang="en-US" dirty="0"/>
              <a:t>Psych 560</a:t>
            </a:r>
          </a:p>
        </p:txBody>
      </p:sp>
      <p:sp>
        <p:nvSpPr>
          <p:cNvPr id="2" name="Title 1"/>
          <p:cNvSpPr>
            <a:spLocks noGrp="1"/>
          </p:cNvSpPr>
          <p:nvPr>
            <p:ph type="ctrTitle"/>
          </p:nvPr>
        </p:nvSpPr>
        <p:spPr/>
        <p:txBody>
          <a:bodyPr/>
          <a:lstStyle/>
          <a:p>
            <a:r>
              <a:rPr lang="en-US" dirty="0"/>
              <a:t>Personnel Selection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Hits and Misses in terms of </a:t>
            </a:r>
            <a:r>
              <a:rPr lang="en-US" dirty="0">
                <a:solidFill>
                  <a:schemeClr val="tx2">
                    <a:lumMod val="60000"/>
                    <a:lumOff val="40000"/>
                  </a:schemeClr>
                </a:solidFill>
              </a:rPr>
              <a:t>ACCURACY</a:t>
            </a:r>
            <a:r>
              <a:rPr lang="en-US" dirty="0"/>
              <a:t> and </a:t>
            </a:r>
            <a:r>
              <a:rPr lang="en-US" dirty="0">
                <a:solidFill>
                  <a:schemeClr val="tx2">
                    <a:lumMod val="60000"/>
                    <a:lumOff val="40000"/>
                  </a:schemeClr>
                </a:solidFill>
              </a:rPr>
              <a:t>DETECTION</a:t>
            </a:r>
            <a:endParaRPr lang="en-US" dirty="0"/>
          </a:p>
        </p:txBody>
      </p:sp>
      <p:graphicFrame>
        <p:nvGraphicFramePr>
          <p:cNvPr id="4" name="Content Placeholder 3"/>
          <p:cNvGraphicFramePr>
            <a:graphicFrameLocks noGrp="1"/>
          </p:cNvGraphicFramePr>
          <p:nvPr>
            <p:ph sz="quarter" idx="1"/>
          </p:nvPr>
        </p:nvGraphicFramePr>
        <p:xfrm>
          <a:off x="228600" y="1447800"/>
          <a:ext cx="5867400" cy="1854200"/>
        </p:xfrm>
        <a:graphic>
          <a:graphicData uri="http://schemas.openxmlformats.org/drawingml/2006/table">
            <a:tbl>
              <a:tblPr firstRow="1" bandRow="1">
                <a:tableStyleId>{37CE84F3-28C3-443E-9E96-99CF82512B78}</a:tableStyleId>
              </a:tblPr>
              <a:tblGrid>
                <a:gridCol w="11734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1173480">
                  <a:extLst>
                    <a:ext uri="{9D8B030D-6E8A-4147-A177-3AD203B41FA5}">
                      <a16:colId xmlns:a16="http://schemas.microsoft.com/office/drawing/2014/main" val="20002"/>
                    </a:ext>
                  </a:extLst>
                </a:gridCol>
                <a:gridCol w="1173480">
                  <a:extLst>
                    <a:ext uri="{9D8B030D-6E8A-4147-A177-3AD203B41FA5}">
                      <a16:colId xmlns:a16="http://schemas.microsoft.com/office/drawing/2014/main" val="20003"/>
                    </a:ext>
                  </a:extLst>
                </a:gridCol>
                <a:gridCol w="1173480">
                  <a:extLst>
                    <a:ext uri="{9D8B030D-6E8A-4147-A177-3AD203B41FA5}">
                      <a16:colId xmlns:a16="http://schemas.microsoft.com/office/drawing/2014/main" val="20004"/>
                    </a:ext>
                  </a:extLst>
                </a:gridCol>
              </a:tblGrid>
              <a:tr h="370840">
                <a:tc gridSpan="3">
                  <a:txBody>
                    <a:bodyPr/>
                    <a:lstStyle/>
                    <a:p>
                      <a:pPr algn="l"/>
                      <a:r>
                        <a:rPr lang="en-US" sz="1400" b="0" dirty="0">
                          <a:solidFill>
                            <a:schemeClr val="bg1">
                              <a:lumMod val="75000"/>
                            </a:schemeClr>
                          </a:solidFill>
                        </a:rPr>
                        <a:t>Example:</a:t>
                      </a:r>
                      <a:r>
                        <a:rPr lang="en-US" sz="1400" b="0" baseline="0" dirty="0">
                          <a:solidFill>
                            <a:schemeClr val="bg1">
                              <a:lumMod val="75000"/>
                            </a:schemeClr>
                          </a:solidFill>
                        </a:rPr>
                        <a:t>   83% accuracy;   80%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solidFill>
                      <a:schemeClr val="tx1"/>
                    </a:solidFill>
                  </a:tcPr>
                </a:tc>
                <a:tc>
                  <a:txBody>
                    <a:bodyPr/>
                    <a:lstStyle/>
                    <a:p>
                      <a:pPr algn="ctr"/>
                      <a:r>
                        <a:rPr lang="en-US" sz="1400" dirty="0"/>
                        <a:t>Test Result</a:t>
                      </a:r>
                    </a:p>
                  </a:txBody>
                  <a:tcPr>
                    <a:solidFill>
                      <a:schemeClr val="tx1"/>
                    </a:solidFill>
                  </a:tcPr>
                </a:tc>
                <a:tc>
                  <a:txBody>
                    <a:bodyPr/>
                    <a:lstStyle/>
                    <a:p>
                      <a:pPr algn="ctr"/>
                      <a:endParaRPr lang="en-US" sz="1400" dirty="0"/>
                    </a:p>
                  </a:txBody>
                  <a:tcPr>
                    <a:solidFill>
                      <a:schemeClr val="tx1"/>
                    </a:solidFill>
                  </a:tcPr>
                </a:tc>
                <a:extLst>
                  <a:ext uri="{0D108BD9-81ED-4DB2-BD59-A6C34878D82A}">
                    <a16:rowId xmlns:a16="http://schemas.microsoft.com/office/drawing/2014/main" val="10000"/>
                  </a:ext>
                </a:extLst>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a:solidFill>
                            <a:schemeClr val="accent5">
                              <a:lumMod val="60000"/>
                              <a:lumOff val="40000"/>
                            </a:schemeClr>
                          </a:solidFill>
                        </a:rPr>
                        <a:t>Brain Damage</a:t>
                      </a:r>
                    </a:p>
                  </a:txBody>
                  <a:tcPr>
                    <a:solidFill>
                      <a:schemeClr val="tx1"/>
                    </a:solidFill>
                  </a:tcPr>
                </a:tc>
                <a:tc>
                  <a:txBody>
                    <a:bodyPr/>
                    <a:lstStyle/>
                    <a:p>
                      <a:pPr algn="ctr"/>
                      <a:r>
                        <a:rPr lang="en-US" sz="1400" dirty="0">
                          <a:solidFill>
                            <a:schemeClr val="accent5">
                              <a:lumMod val="60000"/>
                              <a:lumOff val="40000"/>
                            </a:schemeClr>
                          </a:solidFill>
                        </a:rPr>
                        <a:t>Normal</a:t>
                      </a:r>
                    </a:p>
                  </a:txBody>
                  <a:tcPr>
                    <a:solidFill>
                      <a:schemeClr val="tx1"/>
                    </a:solidFill>
                  </a:tcPr>
                </a:tc>
                <a:tc>
                  <a:txBody>
                    <a:bodyPr/>
                    <a:lstStyle/>
                    <a:p>
                      <a:pPr algn="ctr"/>
                      <a:r>
                        <a:rPr lang="en-US" sz="1400" dirty="0"/>
                        <a:t>Total</a:t>
                      </a:r>
                    </a:p>
                  </a:txBody>
                  <a:tcPr>
                    <a:solidFill>
                      <a:schemeClr val="tx1"/>
                    </a:solidFill>
                  </a:tcPr>
                </a:tc>
                <a:extLst>
                  <a:ext uri="{0D108BD9-81ED-4DB2-BD59-A6C34878D82A}">
                    <a16:rowId xmlns:a16="http://schemas.microsoft.com/office/drawing/2014/main" val="10001"/>
                  </a:ext>
                </a:extLst>
              </a:tr>
              <a:tr h="370840">
                <a:tc>
                  <a:txBody>
                    <a:bodyPr/>
                    <a:lstStyle/>
                    <a:p>
                      <a:pPr algn="ctr"/>
                      <a:endParaRPr lang="en-US" sz="1400" dirty="0"/>
                    </a:p>
                  </a:txBody>
                  <a:tcPr>
                    <a:solidFill>
                      <a:schemeClr val="tx1"/>
                    </a:solidFill>
                  </a:tcPr>
                </a:tc>
                <a:tc>
                  <a:txBody>
                    <a:bodyPr/>
                    <a:lstStyle/>
                    <a:p>
                      <a:pPr algn="ctr"/>
                      <a:r>
                        <a:rPr lang="en-US" sz="1400" dirty="0">
                          <a:solidFill>
                            <a:srgbClr val="FFFF00"/>
                          </a:solidFill>
                        </a:rPr>
                        <a:t>Brain Damage</a:t>
                      </a:r>
                    </a:p>
                  </a:txBody>
                  <a:tcPr>
                    <a:solidFill>
                      <a:schemeClr val="tx1"/>
                    </a:solidFill>
                  </a:tcPr>
                </a:tc>
                <a:tc>
                  <a:txBody>
                    <a:bodyPr/>
                    <a:lstStyle/>
                    <a:p>
                      <a:pPr algn="ctr"/>
                      <a:r>
                        <a:rPr lang="en-US" sz="1800" dirty="0">
                          <a:solidFill>
                            <a:schemeClr val="bg1"/>
                          </a:solidFill>
                        </a:rPr>
                        <a:t>8 (A)</a:t>
                      </a:r>
                    </a:p>
                  </a:txBody>
                  <a:tcPr>
                    <a:solidFill>
                      <a:schemeClr val="tx1"/>
                    </a:solidFill>
                  </a:tcPr>
                </a:tc>
                <a:tc>
                  <a:txBody>
                    <a:bodyPr/>
                    <a:lstStyle/>
                    <a:p>
                      <a:pPr algn="ctr"/>
                      <a:r>
                        <a:rPr lang="en-US" sz="1800" dirty="0">
                          <a:solidFill>
                            <a:schemeClr val="bg1"/>
                          </a:solidFill>
                        </a:rPr>
                        <a:t>2 (B)</a:t>
                      </a:r>
                    </a:p>
                  </a:txBody>
                  <a:tcPr>
                    <a:solidFill>
                      <a:schemeClr val="tx1"/>
                    </a:solidFill>
                  </a:tcPr>
                </a:tc>
                <a:tc>
                  <a:txBody>
                    <a:bodyPr/>
                    <a:lstStyle/>
                    <a:p>
                      <a:pPr algn="ctr"/>
                      <a:r>
                        <a:rPr lang="en-US" sz="1800" dirty="0">
                          <a:solidFill>
                            <a:srgbClr val="FFFF00"/>
                          </a:solidFill>
                        </a:rPr>
                        <a:t>10</a:t>
                      </a:r>
                      <a:r>
                        <a:rPr lang="en-US" sz="1400" dirty="0"/>
                        <a:t> (A+B)</a:t>
                      </a:r>
                    </a:p>
                  </a:txBody>
                  <a:tcPr>
                    <a:solidFill>
                      <a:schemeClr val="tx1"/>
                    </a:solidFill>
                  </a:tcPr>
                </a:tc>
                <a:extLst>
                  <a:ext uri="{0D108BD9-81ED-4DB2-BD59-A6C34878D82A}">
                    <a16:rowId xmlns:a16="http://schemas.microsoft.com/office/drawing/2014/main" val="10002"/>
                  </a:ext>
                </a:extLst>
              </a:tr>
              <a:tr h="370840">
                <a:tc>
                  <a:txBody>
                    <a:bodyPr/>
                    <a:lstStyle/>
                    <a:p>
                      <a:pPr algn="ctr"/>
                      <a:r>
                        <a:rPr lang="en-US" sz="1400" b="1" dirty="0"/>
                        <a:t>Actual</a:t>
                      </a:r>
                    </a:p>
                  </a:txBody>
                  <a:tcPr>
                    <a:solidFill>
                      <a:schemeClr val="tx1"/>
                    </a:solidFill>
                  </a:tcPr>
                </a:tc>
                <a:tc>
                  <a:txBody>
                    <a:bodyPr/>
                    <a:lstStyle/>
                    <a:p>
                      <a:pPr algn="ctr"/>
                      <a:r>
                        <a:rPr lang="en-US" sz="1400" dirty="0">
                          <a:solidFill>
                            <a:srgbClr val="FFFF00"/>
                          </a:solidFill>
                        </a:rPr>
                        <a:t>Normal</a:t>
                      </a:r>
                    </a:p>
                  </a:txBody>
                  <a:tcPr>
                    <a:solidFill>
                      <a:schemeClr val="tx1"/>
                    </a:solidFill>
                  </a:tcPr>
                </a:tc>
                <a:tc>
                  <a:txBody>
                    <a:bodyPr/>
                    <a:lstStyle/>
                    <a:p>
                      <a:pPr algn="ctr"/>
                      <a:r>
                        <a:rPr lang="en-US" sz="1800" dirty="0">
                          <a:solidFill>
                            <a:schemeClr val="bg1"/>
                          </a:solidFill>
                        </a:rPr>
                        <a:t>15 (C)</a:t>
                      </a:r>
                    </a:p>
                  </a:txBody>
                  <a:tcPr>
                    <a:solidFill>
                      <a:schemeClr val="tx1"/>
                    </a:solidFill>
                  </a:tcPr>
                </a:tc>
                <a:tc>
                  <a:txBody>
                    <a:bodyPr/>
                    <a:lstStyle/>
                    <a:p>
                      <a:pPr algn="ctr"/>
                      <a:r>
                        <a:rPr lang="en-US" sz="1800" dirty="0">
                          <a:solidFill>
                            <a:schemeClr val="bg1"/>
                          </a:solidFill>
                        </a:rPr>
                        <a:t>75 (D)</a:t>
                      </a:r>
                    </a:p>
                  </a:txBody>
                  <a:tcPr>
                    <a:solidFill>
                      <a:schemeClr val="tx1"/>
                    </a:solidFill>
                  </a:tcPr>
                </a:tc>
                <a:tc>
                  <a:txBody>
                    <a:bodyPr/>
                    <a:lstStyle/>
                    <a:p>
                      <a:pPr algn="ctr"/>
                      <a:r>
                        <a:rPr lang="en-US" sz="1800" dirty="0">
                          <a:solidFill>
                            <a:srgbClr val="FFFF00"/>
                          </a:solidFill>
                        </a:rPr>
                        <a:t>90</a:t>
                      </a:r>
                      <a:r>
                        <a:rPr lang="en-US" sz="1400" dirty="0">
                          <a:solidFill>
                            <a:srgbClr val="FFFF00"/>
                          </a:solidFill>
                        </a:rPr>
                        <a:t> </a:t>
                      </a:r>
                      <a:r>
                        <a:rPr lang="en-US" sz="1400" dirty="0"/>
                        <a:t>(C+D)</a:t>
                      </a:r>
                    </a:p>
                  </a:txBody>
                  <a:tcPr>
                    <a:solidFill>
                      <a:schemeClr val="tx1"/>
                    </a:solidFill>
                  </a:tcPr>
                </a:tc>
                <a:extLst>
                  <a:ext uri="{0D108BD9-81ED-4DB2-BD59-A6C34878D82A}">
                    <a16:rowId xmlns:a16="http://schemas.microsoft.com/office/drawing/2014/main" val="10003"/>
                  </a:ext>
                </a:extLst>
              </a:tr>
              <a:tr h="370840">
                <a:tc>
                  <a:txBody>
                    <a:bodyPr/>
                    <a:lstStyle/>
                    <a:p>
                      <a:pPr algn="ctr"/>
                      <a:endParaRPr lang="en-US" sz="1400"/>
                    </a:p>
                  </a:txBody>
                  <a:tcPr>
                    <a:solidFill>
                      <a:schemeClr val="tx1"/>
                    </a:solidFill>
                  </a:tcPr>
                </a:tc>
                <a:tc>
                  <a:txBody>
                    <a:bodyPr/>
                    <a:lstStyle/>
                    <a:p>
                      <a:pPr algn="ctr"/>
                      <a:r>
                        <a:rPr lang="en-US" sz="1400" dirty="0"/>
                        <a:t>Total</a:t>
                      </a:r>
                    </a:p>
                  </a:txBody>
                  <a:tcPr>
                    <a:solidFill>
                      <a:schemeClr val="tx1"/>
                    </a:solidFill>
                  </a:tcPr>
                </a:tc>
                <a:tc>
                  <a:txBody>
                    <a:bodyPr/>
                    <a:lstStyle/>
                    <a:p>
                      <a:pPr algn="ctr"/>
                      <a:r>
                        <a:rPr lang="en-US" sz="1800" dirty="0">
                          <a:solidFill>
                            <a:schemeClr val="accent5">
                              <a:lumMod val="60000"/>
                              <a:lumOff val="40000"/>
                            </a:schemeClr>
                          </a:solidFill>
                        </a:rPr>
                        <a:t>23</a:t>
                      </a:r>
                    </a:p>
                  </a:txBody>
                  <a:tcPr>
                    <a:solidFill>
                      <a:schemeClr val="tx1"/>
                    </a:solidFill>
                  </a:tcPr>
                </a:tc>
                <a:tc>
                  <a:txBody>
                    <a:bodyPr/>
                    <a:lstStyle/>
                    <a:p>
                      <a:pPr algn="ctr"/>
                      <a:r>
                        <a:rPr lang="en-US" sz="1800" dirty="0">
                          <a:solidFill>
                            <a:schemeClr val="accent5">
                              <a:lumMod val="60000"/>
                              <a:lumOff val="40000"/>
                            </a:schemeClr>
                          </a:solidFill>
                        </a:rPr>
                        <a:t>77</a:t>
                      </a:r>
                    </a:p>
                  </a:txBody>
                  <a:tcPr>
                    <a:solidFill>
                      <a:schemeClr val="tx1"/>
                    </a:solidFill>
                  </a:tcPr>
                </a:tc>
                <a:tc>
                  <a:txBody>
                    <a:bodyPr/>
                    <a:lstStyle/>
                    <a:p>
                      <a:pPr algn="ctr"/>
                      <a:r>
                        <a:rPr lang="en-US" sz="1400" dirty="0"/>
                        <a:t>100</a:t>
                      </a:r>
                    </a:p>
                  </a:txBody>
                  <a:tcPr>
                    <a:solidFill>
                      <a:schemeClr val="tx1"/>
                    </a:solidFill>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nvGraphicFramePr>
        <p:xfrm>
          <a:off x="228600" y="3886200"/>
          <a:ext cx="5867400" cy="1854200"/>
        </p:xfrm>
        <a:graphic>
          <a:graphicData uri="http://schemas.openxmlformats.org/drawingml/2006/table">
            <a:tbl>
              <a:tblPr firstRow="1" bandRow="1">
                <a:tableStyleId>{D03447BB-5D67-496B-8E87-E561075AD55C}</a:tableStyleId>
              </a:tblPr>
              <a:tblGrid>
                <a:gridCol w="11734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1173480">
                  <a:extLst>
                    <a:ext uri="{9D8B030D-6E8A-4147-A177-3AD203B41FA5}">
                      <a16:colId xmlns:a16="http://schemas.microsoft.com/office/drawing/2014/main" val="20002"/>
                    </a:ext>
                  </a:extLst>
                </a:gridCol>
                <a:gridCol w="1173480">
                  <a:extLst>
                    <a:ext uri="{9D8B030D-6E8A-4147-A177-3AD203B41FA5}">
                      <a16:colId xmlns:a16="http://schemas.microsoft.com/office/drawing/2014/main" val="20003"/>
                    </a:ext>
                  </a:extLst>
                </a:gridCol>
                <a:gridCol w="1173480">
                  <a:extLst>
                    <a:ext uri="{9D8B030D-6E8A-4147-A177-3AD203B41FA5}">
                      <a16:colId xmlns:a16="http://schemas.microsoft.com/office/drawing/2014/main" val="20004"/>
                    </a:ext>
                  </a:extLst>
                </a:gridCol>
              </a:tblGrid>
              <a:tr h="370840">
                <a:tc gridSpan="3">
                  <a:txBody>
                    <a:bodyPr/>
                    <a:lstStyle/>
                    <a:p>
                      <a:pPr algn="l"/>
                      <a:r>
                        <a:rPr lang="en-US" sz="1400" b="0" dirty="0">
                          <a:solidFill>
                            <a:schemeClr val="bg1">
                              <a:lumMod val="75000"/>
                            </a:schemeClr>
                          </a:solidFill>
                        </a:rPr>
                        <a:t>Example:</a:t>
                      </a:r>
                      <a:r>
                        <a:rPr lang="en-US" sz="1400" b="0" baseline="0" dirty="0">
                          <a:solidFill>
                            <a:schemeClr val="bg1">
                              <a:lumMod val="75000"/>
                            </a:schemeClr>
                          </a:solidFill>
                        </a:rPr>
                        <a:t>   40% accuracy;   44% detection</a:t>
                      </a:r>
                      <a:endParaRPr lang="en-US" sz="1400" b="0" dirty="0">
                        <a:solidFill>
                          <a:schemeClr val="bg1">
                            <a:lumMod val="75000"/>
                          </a:schemeClr>
                        </a:solidFill>
                      </a:endParaRPr>
                    </a:p>
                  </a:txBody>
                  <a:tcPr>
                    <a:solidFill>
                      <a:schemeClr val="tx1"/>
                    </a:solidFill>
                  </a:tcPr>
                </a:tc>
                <a:tc hMerge="1">
                  <a:txBody>
                    <a:bodyPr/>
                    <a:lstStyle/>
                    <a:p>
                      <a:pPr algn="ctr"/>
                      <a:endParaRPr lang="en-US" sz="1400" dirty="0"/>
                    </a:p>
                  </a:txBody>
                  <a:tcPr>
                    <a:solidFill>
                      <a:schemeClr val="tx1"/>
                    </a:solidFill>
                  </a:tcPr>
                </a:tc>
                <a:tc hMerge="1">
                  <a:txBody>
                    <a:bodyPr/>
                    <a:lstStyle/>
                    <a:p>
                      <a:pPr algn="ctr"/>
                      <a:endParaRPr lang="en-US" sz="1400" dirty="0"/>
                    </a:p>
                  </a:txBody>
                  <a:tcPr/>
                </a:tc>
                <a:tc>
                  <a:txBody>
                    <a:bodyPr/>
                    <a:lstStyle/>
                    <a:p>
                      <a:pPr algn="ctr"/>
                      <a:r>
                        <a:rPr lang="en-US" sz="1400" dirty="0"/>
                        <a:t>Test Result</a:t>
                      </a:r>
                    </a:p>
                  </a:txBody>
                  <a:tcPr/>
                </a:tc>
                <a:tc>
                  <a:txBody>
                    <a:bodyPr/>
                    <a:lstStyle/>
                    <a:p>
                      <a:pPr algn="ctr"/>
                      <a:endParaRPr lang="en-US" sz="1400"/>
                    </a:p>
                  </a:txBody>
                  <a:tcPr/>
                </a:tc>
                <a:extLst>
                  <a:ext uri="{0D108BD9-81ED-4DB2-BD59-A6C34878D82A}">
                    <a16:rowId xmlns:a16="http://schemas.microsoft.com/office/drawing/2014/main" val="10000"/>
                  </a:ext>
                </a:extLst>
              </a:tr>
              <a:tr h="370840">
                <a:tc>
                  <a:txBody>
                    <a:bodyPr/>
                    <a:lstStyle/>
                    <a:p>
                      <a:pPr algn="ctr"/>
                      <a:endParaRPr lang="en-US" sz="1400" dirty="0"/>
                    </a:p>
                  </a:txBody>
                  <a:tcPr>
                    <a:solidFill>
                      <a:schemeClr val="tx1"/>
                    </a:solidFill>
                  </a:tcPr>
                </a:tc>
                <a:tc>
                  <a:txBody>
                    <a:bodyPr/>
                    <a:lstStyle/>
                    <a:p>
                      <a:pPr algn="ctr"/>
                      <a:endParaRPr lang="en-US" sz="1400" dirty="0"/>
                    </a:p>
                  </a:txBody>
                  <a:tcPr>
                    <a:solidFill>
                      <a:schemeClr val="tx1"/>
                    </a:solidFill>
                  </a:tcPr>
                </a:tc>
                <a:tc>
                  <a:txBody>
                    <a:bodyPr/>
                    <a:lstStyle/>
                    <a:p>
                      <a:pPr algn="ctr"/>
                      <a:r>
                        <a:rPr lang="en-US" sz="1400" dirty="0">
                          <a:solidFill>
                            <a:srgbClr val="FFC000"/>
                          </a:solidFill>
                        </a:rPr>
                        <a:t>Brain Damage</a:t>
                      </a:r>
                    </a:p>
                  </a:txBody>
                  <a:tcPr>
                    <a:solidFill>
                      <a:schemeClr val="tx1"/>
                    </a:solidFill>
                  </a:tcPr>
                </a:tc>
                <a:tc>
                  <a:txBody>
                    <a:bodyPr/>
                    <a:lstStyle/>
                    <a:p>
                      <a:pPr algn="ctr"/>
                      <a:r>
                        <a:rPr lang="en-US" sz="1400" dirty="0">
                          <a:solidFill>
                            <a:srgbClr val="FFC000"/>
                          </a:solidFill>
                        </a:rPr>
                        <a:t>Normal</a:t>
                      </a:r>
                    </a:p>
                  </a:txBody>
                  <a:tcPr>
                    <a:solidFill>
                      <a:schemeClr val="tx1"/>
                    </a:solidFill>
                  </a:tcPr>
                </a:tc>
                <a:tc>
                  <a:txBody>
                    <a:bodyPr/>
                    <a:lstStyle/>
                    <a:p>
                      <a:pPr algn="ctr"/>
                      <a:r>
                        <a:rPr lang="en-US" sz="1400" dirty="0"/>
                        <a:t>Total</a:t>
                      </a:r>
                    </a:p>
                  </a:txBody>
                  <a:tcPr>
                    <a:solidFill>
                      <a:schemeClr val="tx1"/>
                    </a:solidFill>
                  </a:tcPr>
                </a:tc>
                <a:extLst>
                  <a:ext uri="{0D108BD9-81ED-4DB2-BD59-A6C34878D82A}">
                    <a16:rowId xmlns:a16="http://schemas.microsoft.com/office/drawing/2014/main" val="10001"/>
                  </a:ext>
                </a:extLst>
              </a:tr>
              <a:tr h="370840">
                <a:tc>
                  <a:txBody>
                    <a:bodyPr/>
                    <a:lstStyle/>
                    <a:p>
                      <a:pPr algn="ctr"/>
                      <a:endParaRPr lang="en-US" sz="1400" dirty="0"/>
                    </a:p>
                  </a:txBody>
                  <a:tcPr>
                    <a:solidFill>
                      <a:schemeClr val="tx1"/>
                    </a:solidFill>
                  </a:tcPr>
                </a:tc>
                <a:tc>
                  <a:txBody>
                    <a:bodyPr/>
                    <a:lstStyle/>
                    <a:p>
                      <a:pPr algn="ctr"/>
                      <a:r>
                        <a:rPr lang="en-US" sz="1400" dirty="0">
                          <a:solidFill>
                            <a:schemeClr val="accent1">
                              <a:lumMod val="60000"/>
                              <a:lumOff val="40000"/>
                            </a:schemeClr>
                          </a:solidFill>
                        </a:rPr>
                        <a:t>Brain Damage</a:t>
                      </a:r>
                    </a:p>
                  </a:txBody>
                  <a:tcPr>
                    <a:solidFill>
                      <a:schemeClr val="tx1"/>
                    </a:solidFill>
                  </a:tcPr>
                </a:tc>
                <a:tc>
                  <a:txBody>
                    <a:bodyPr/>
                    <a:lstStyle/>
                    <a:p>
                      <a:pPr algn="ctr"/>
                      <a:r>
                        <a:rPr lang="en-US" sz="1800" b="1" dirty="0">
                          <a:solidFill>
                            <a:schemeClr val="bg1"/>
                          </a:solidFill>
                        </a:rPr>
                        <a:t>40</a:t>
                      </a:r>
                    </a:p>
                  </a:txBody>
                  <a:tcPr>
                    <a:solidFill>
                      <a:schemeClr val="tx1"/>
                    </a:solidFill>
                  </a:tcPr>
                </a:tc>
                <a:tc>
                  <a:txBody>
                    <a:bodyPr/>
                    <a:lstStyle/>
                    <a:p>
                      <a:pPr algn="ctr"/>
                      <a:r>
                        <a:rPr lang="en-US" sz="1800" b="1" dirty="0">
                          <a:solidFill>
                            <a:schemeClr val="bg1"/>
                          </a:solidFill>
                        </a:rPr>
                        <a:t>50</a:t>
                      </a:r>
                    </a:p>
                  </a:txBody>
                  <a:tcPr>
                    <a:solidFill>
                      <a:schemeClr val="tx1"/>
                    </a:solidFill>
                  </a:tcPr>
                </a:tc>
                <a:tc>
                  <a:txBody>
                    <a:bodyPr/>
                    <a:lstStyle/>
                    <a:p>
                      <a:pPr algn="ctr"/>
                      <a:r>
                        <a:rPr lang="en-US" sz="1800" dirty="0">
                          <a:solidFill>
                            <a:schemeClr val="accent1">
                              <a:lumMod val="60000"/>
                              <a:lumOff val="40000"/>
                            </a:schemeClr>
                          </a:solidFill>
                        </a:rPr>
                        <a:t>90</a:t>
                      </a:r>
                    </a:p>
                  </a:txBody>
                  <a:tcPr>
                    <a:solidFill>
                      <a:schemeClr val="tx1"/>
                    </a:solidFill>
                  </a:tcPr>
                </a:tc>
                <a:extLst>
                  <a:ext uri="{0D108BD9-81ED-4DB2-BD59-A6C34878D82A}">
                    <a16:rowId xmlns:a16="http://schemas.microsoft.com/office/drawing/2014/main" val="10002"/>
                  </a:ext>
                </a:extLst>
              </a:tr>
              <a:tr h="370840">
                <a:tc>
                  <a:txBody>
                    <a:bodyPr/>
                    <a:lstStyle/>
                    <a:p>
                      <a:pPr algn="ctr"/>
                      <a:r>
                        <a:rPr lang="en-US" sz="1400" b="1" dirty="0"/>
                        <a:t>Actual</a:t>
                      </a:r>
                    </a:p>
                  </a:txBody>
                  <a:tcPr>
                    <a:solidFill>
                      <a:schemeClr val="tx1"/>
                    </a:solidFill>
                  </a:tcPr>
                </a:tc>
                <a:tc>
                  <a:txBody>
                    <a:bodyPr/>
                    <a:lstStyle/>
                    <a:p>
                      <a:pPr algn="ctr"/>
                      <a:r>
                        <a:rPr lang="en-US" sz="1400" dirty="0">
                          <a:solidFill>
                            <a:schemeClr val="accent1">
                              <a:lumMod val="60000"/>
                              <a:lumOff val="40000"/>
                            </a:schemeClr>
                          </a:solidFill>
                        </a:rPr>
                        <a:t>Normal</a:t>
                      </a:r>
                    </a:p>
                  </a:txBody>
                  <a:tcPr>
                    <a:solidFill>
                      <a:schemeClr val="tx1"/>
                    </a:solidFill>
                  </a:tcPr>
                </a:tc>
                <a:tc>
                  <a:txBody>
                    <a:bodyPr/>
                    <a:lstStyle/>
                    <a:p>
                      <a:pPr algn="ctr"/>
                      <a:r>
                        <a:rPr lang="en-US" sz="1800" b="1" dirty="0">
                          <a:solidFill>
                            <a:schemeClr val="bg1"/>
                          </a:solidFill>
                        </a:rPr>
                        <a:t>10</a:t>
                      </a:r>
                    </a:p>
                  </a:txBody>
                  <a:tcPr>
                    <a:solidFill>
                      <a:schemeClr val="tx1"/>
                    </a:solidFill>
                  </a:tcPr>
                </a:tc>
                <a:tc>
                  <a:txBody>
                    <a:bodyPr/>
                    <a:lstStyle/>
                    <a:p>
                      <a:pPr algn="ctr"/>
                      <a:r>
                        <a:rPr lang="en-US" sz="1800" b="1" dirty="0">
                          <a:solidFill>
                            <a:schemeClr val="bg1"/>
                          </a:solidFill>
                        </a:rPr>
                        <a:t>0</a:t>
                      </a:r>
                    </a:p>
                  </a:txBody>
                  <a:tcPr>
                    <a:solidFill>
                      <a:schemeClr val="tx1"/>
                    </a:solidFill>
                  </a:tcPr>
                </a:tc>
                <a:tc>
                  <a:txBody>
                    <a:bodyPr/>
                    <a:lstStyle/>
                    <a:p>
                      <a:pPr algn="ctr"/>
                      <a:r>
                        <a:rPr lang="en-US" sz="1800" dirty="0">
                          <a:solidFill>
                            <a:schemeClr val="accent1">
                              <a:lumMod val="60000"/>
                              <a:lumOff val="40000"/>
                            </a:schemeClr>
                          </a:solidFill>
                        </a:rPr>
                        <a:t>10</a:t>
                      </a:r>
                    </a:p>
                  </a:txBody>
                  <a:tcPr>
                    <a:solidFill>
                      <a:schemeClr val="tx1"/>
                    </a:solidFill>
                  </a:tcPr>
                </a:tc>
                <a:extLst>
                  <a:ext uri="{0D108BD9-81ED-4DB2-BD59-A6C34878D82A}">
                    <a16:rowId xmlns:a16="http://schemas.microsoft.com/office/drawing/2014/main" val="10003"/>
                  </a:ext>
                </a:extLst>
              </a:tr>
              <a:tr h="370840">
                <a:tc>
                  <a:txBody>
                    <a:bodyPr/>
                    <a:lstStyle/>
                    <a:p>
                      <a:pPr algn="ctr"/>
                      <a:endParaRPr lang="en-US" sz="1400" dirty="0"/>
                    </a:p>
                  </a:txBody>
                  <a:tcPr>
                    <a:solidFill>
                      <a:schemeClr val="tx1"/>
                    </a:solidFill>
                  </a:tcPr>
                </a:tc>
                <a:tc>
                  <a:txBody>
                    <a:bodyPr/>
                    <a:lstStyle/>
                    <a:p>
                      <a:pPr algn="ctr"/>
                      <a:r>
                        <a:rPr lang="en-US" sz="1400" dirty="0"/>
                        <a:t>Total</a:t>
                      </a:r>
                    </a:p>
                  </a:txBody>
                  <a:tcPr>
                    <a:solidFill>
                      <a:schemeClr val="tx1"/>
                    </a:solidFill>
                  </a:tcPr>
                </a:tc>
                <a:tc>
                  <a:txBody>
                    <a:bodyPr/>
                    <a:lstStyle/>
                    <a:p>
                      <a:pPr algn="ctr"/>
                      <a:r>
                        <a:rPr lang="en-US" sz="1800" dirty="0">
                          <a:solidFill>
                            <a:srgbClr val="FFC000"/>
                          </a:solidFill>
                        </a:rPr>
                        <a:t>50</a:t>
                      </a:r>
                    </a:p>
                  </a:txBody>
                  <a:tcPr>
                    <a:solidFill>
                      <a:schemeClr val="tx1"/>
                    </a:solidFill>
                  </a:tcPr>
                </a:tc>
                <a:tc>
                  <a:txBody>
                    <a:bodyPr/>
                    <a:lstStyle/>
                    <a:p>
                      <a:pPr algn="ctr"/>
                      <a:r>
                        <a:rPr lang="en-US" sz="1800" dirty="0">
                          <a:solidFill>
                            <a:srgbClr val="FFC000"/>
                          </a:solidFill>
                        </a:rPr>
                        <a:t>50</a:t>
                      </a:r>
                    </a:p>
                  </a:txBody>
                  <a:tcPr>
                    <a:solidFill>
                      <a:schemeClr val="tx1"/>
                    </a:solidFill>
                  </a:tcPr>
                </a:tc>
                <a:tc>
                  <a:txBody>
                    <a:bodyPr/>
                    <a:lstStyle/>
                    <a:p>
                      <a:pPr algn="ctr"/>
                      <a:r>
                        <a:rPr lang="en-US" sz="1400" dirty="0"/>
                        <a:t>100</a:t>
                      </a:r>
                    </a:p>
                  </a:txBody>
                  <a:tcPr>
                    <a:solidFill>
                      <a:schemeClr val="tx1"/>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6096000" y="2596277"/>
            <a:ext cx="3048000"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 = Hit</a:t>
            </a:r>
          </a:p>
          <a:p>
            <a:r>
              <a:rPr lang="en-US" dirty="0"/>
              <a:t>B = False negative</a:t>
            </a:r>
          </a:p>
          <a:p>
            <a:r>
              <a:rPr lang="en-US" dirty="0"/>
              <a:t>C = False positive</a:t>
            </a:r>
          </a:p>
          <a:p>
            <a:r>
              <a:rPr lang="en-US" dirty="0"/>
              <a:t>D = Hit</a:t>
            </a:r>
          </a:p>
          <a:p>
            <a:r>
              <a:rPr lang="en-US" dirty="0"/>
              <a:t>A/(A+B) = detection rate</a:t>
            </a:r>
          </a:p>
          <a:p>
            <a:r>
              <a:rPr lang="en-US" dirty="0"/>
              <a:t>                     (sensitivity)</a:t>
            </a:r>
          </a:p>
          <a:p>
            <a:r>
              <a:rPr lang="en-US" dirty="0"/>
              <a:t>D/(C+D) = specificity base rate</a:t>
            </a:r>
          </a:p>
          <a:p>
            <a:r>
              <a:rPr lang="en-US" dirty="0"/>
              <a:t>(A+D)/A+B+C+D) = accuracy</a:t>
            </a:r>
          </a:p>
          <a:p>
            <a:r>
              <a:rPr lang="en-US" dirty="0"/>
              <a:t>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Test Validity to Selection</a:t>
            </a:r>
          </a:p>
        </p:txBody>
      </p:sp>
      <p:sp>
        <p:nvSpPr>
          <p:cNvPr id="3" name="Content Placeholder 2"/>
          <p:cNvSpPr>
            <a:spLocks noGrp="1"/>
          </p:cNvSpPr>
          <p:nvPr>
            <p:ph sz="quarter" idx="1"/>
          </p:nvPr>
        </p:nvSpPr>
        <p:spPr/>
        <p:txBody>
          <a:bodyPr/>
          <a:lstStyle/>
          <a:p>
            <a:r>
              <a:rPr lang="en-US" dirty="0"/>
              <a:t>The decision to use a test for selection must depend on what the test offers.</a:t>
            </a:r>
          </a:p>
          <a:p>
            <a:r>
              <a:rPr lang="en-US" dirty="0"/>
              <a:t>A worthwhile test must provide more information than the base rate alone.</a:t>
            </a:r>
          </a:p>
          <a:p>
            <a:r>
              <a:rPr lang="en-US" dirty="0"/>
              <a:t>A test with high criterion-related validity (concurrent or predictive) provides more value in a selection decision than no test or a test with poor validity.</a:t>
            </a:r>
          </a:p>
          <a:p>
            <a:r>
              <a:rPr lang="en-US" dirty="0"/>
              <a:t>In order to determine a test’s contribution to the selection process, Taylor-Russell Tables are essential.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Using Taylor-Russell Tables: Part 1 </a:t>
            </a:r>
          </a:p>
        </p:txBody>
      </p:sp>
      <p:sp>
        <p:nvSpPr>
          <p:cNvPr id="3" name="Content Placeholder 2"/>
          <p:cNvSpPr>
            <a:spLocks noGrp="1"/>
          </p:cNvSpPr>
          <p:nvPr>
            <p:ph sz="quarter" idx="1"/>
          </p:nvPr>
        </p:nvSpPr>
        <p:spPr>
          <a:xfrm>
            <a:off x="914400" y="1447800"/>
            <a:ext cx="7772400" cy="5181600"/>
          </a:xfrm>
        </p:spPr>
        <p:txBody>
          <a:bodyPr>
            <a:normAutofit fontScale="92500" lnSpcReduction="20000"/>
          </a:bodyPr>
          <a:lstStyle/>
          <a:p>
            <a:r>
              <a:rPr lang="en-US" dirty="0"/>
              <a:t>Taylor-Russell tables allow you to evaluate the validity of a test relative to the amount of information it contributes beyond the base rate.</a:t>
            </a:r>
          </a:p>
          <a:p>
            <a:r>
              <a:rPr lang="en-US" dirty="0"/>
              <a:t>In order to use the Taylor-Russell table you must have the following information:</a:t>
            </a:r>
          </a:p>
          <a:p>
            <a:pPr lvl="1"/>
            <a:r>
              <a:rPr lang="en-US" b="1" dirty="0">
                <a:solidFill>
                  <a:schemeClr val="bg2">
                    <a:lumMod val="50000"/>
                  </a:schemeClr>
                </a:solidFill>
              </a:rPr>
              <a:t>Definition of success</a:t>
            </a:r>
          </a:p>
          <a:p>
            <a:pPr lvl="2"/>
            <a:r>
              <a:rPr lang="en-US" dirty="0"/>
              <a:t>The way success is defined:  e.g. success on a performance measure of the job; success on a performance measure in medical school;  success must be defined dichotomously– either good or bad.  Good = above cutoff; Bad = below cutoff.</a:t>
            </a:r>
          </a:p>
          <a:p>
            <a:pPr lvl="1"/>
            <a:r>
              <a:rPr lang="en-US" b="1" dirty="0">
                <a:solidFill>
                  <a:schemeClr val="bg2">
                    <a:lumMod val="50000"/>
                  </a:schemeClr>
                </a:solidFill>
              </a:rPr>
              <a:t>Determination of base rate</a:t>
            </a:r>
          </a:p>
          <a:p>
            <a:pPr lvl="2"/>
            <a:r>
              <a:rPr lang="en-US" dirty="0"/>
              <a:t>The percentage of people who would succeed if there was not testing.</a:t>
            </a:r>
          </a:p>
          <a:p>
            <a:pPr lvl="1"/>
            <a:r>
              <a:rPr lang="en-US" b="1" dirty="0">
                <a:solidFill>
                  <a:schemeClr val="bg2">
                    <a:lumMod val="50000"/>
                  </a:schemeClr>
                </a:solidFill>
              </a:rPr>
              <a:t>Definition of selection ratio</a:t>
            </a:r>
          </a:p>
          <a:p>
            <a:pPr lvl="2"/>
            <a:r>
              <a:rPr lang="en-US" dirty="0"/>
              <a:t>The percentage of applicants who are selected or admitted.</a:t>
            </a:r>
          </a:p>
          <a:p>
            <a:pPr lvl="1"/>
            <a:r>
              <a:rPr lang="en-US" b="1" dirty="0">
                <a:solidFill>
                  <a:schemeClr val="bg2">
                    <a:lumMod val="50000"/>
                  </a:schemeClr>
                </a:solidFill>
              </a:rPr>
              <a:t>Determination of validity coefficient</a:t>
            </a:r>
          </a:p>
          <a:p>
            <a:pPr lvl="2"/>
            <a:r>
              <a:rPr lang="en-US" dirty="0"/>
              <a:t>The correlation between the test and the criterion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Taylor-Russell Tables: Part 2 </a:t>
            </a:r>
          </a:p>
        </p:txBody>
      </p:sp>
      <p:sp>
        <p:nvSpPr>
          <p:cNvPr id="3" name="Content Placeholder 2"/>
          <p:cNvSpPr>
            <a:spLocks noGrp="1"/>
          </p:cNvSpPr>
          <p:nvPr>
            <p:ph sz="quarter" idx="1"/>
          </p:nvPr>
        </p:nvSpPr>
        <p:spPr>
          <a:xfrm>
            <a:off x="914400" y="1447800"/>
            <a:ext cx="7772400" cy="990600"/>
          </a:xfrm>
        </p:spPr>
        <p:txBody>
          <a:bodyPr>
            <a:normAutofit fontScale="70000" lnSpcReduction="20000"/>
          </a:bodyPr>
          <a:lstStyle/>
          <a:p>
            <a:r>
              <a:rPr lang="en-US" dirty="0"/>
              <a:t>There is a Taylor-Russell Table for each base rate.</a:t>
            </a:r>
          </a:p>
          <a:p>
            <a:r>
              <a:rPr lang="en-US" dirty="0"/>
              <a:t>Consider the tables below– one for BR = .20; the other for BR = .50:</a:t>
            </a:r>
          </a:p>
          <a:p>
            <a:r>
              <a:rPr lang="en-US" dirty="0"/>
              <a:t>The entries in the table are the proportion expected to be successful if you use the test. </a:t>
            </a:r>
          </a:p>
        </p:txBody>
      </p:sp>
      <p:graphicFrame>
        <p:nvGraphicFramePr>
          <p:cNvPr id="5" name="Table 4"/>
          <p:cNvGraphicFramePr>
            <a:graphicFrameLocks noGrp="1"/>
          </p:cNvGraphicFramePr>
          <p:nvPr/>
        </p:nvGraphicFramePr>
        <p:xfrm>
          <a:off x="1524000" y="2425416"/>
          <a:ext cx="6096000" cy="2070384"/>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12326">
                <a:tc>
                  <a:txBody>
                    <a:bodyPr/>
                    <a:lstStyle/>
                    <a:p>
                      <a:pPr marL="0" marR="0"/>
                      <a:r>
                        <a:rPr lang="en-US" sz="1200" dirty="0">
                          <a:latin typeface="Times New Roman"/>
                        </a:rPr>
                        <a:t> Base Rate = .20</a:t>
                      </a: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dirty="0">
                          <a:latin typeface="Times New Roman"/>
                        </a:rPr>
                        <a:t>.21</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.97</a:t>
                      </a: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1524000" y="4466448"/>
          <a:ext cx="6096000" cy="2070384"/>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12326">
                <a:tc>
                  <a:txBody>
                    <a:bodyPr/>
                    <a:lstStyle/>
                    <a:p>
                      <a:pPr marL="0" marR="0"/>
                      <a:r>
                        <a:rPr lang="en-US" sz="1200" dirty="0">
                          <a:latin typeface="Times New Roman"/>
                        </a:rPr>
                        <a:t> Base</a:t>
                      </a:r>
                      <a:r>
                        <a:rPr lang="en-US" sz="1200" baseline="0" dirty="0">
                          <a:latin typeface="Times New Roman"/>
                        </a:rPr>
                        <a:t> Rate =  .50</a:t>
                      </a:r>
                      <a:endParaRPr lang="en-US" sz="1200"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Understanding Decisions Based on Validity</a:t>
            </a:r>
          </a:p>
        </p:txBody>
      </p:sp>
      <p:grpSp>
        <p:nvGrpSpPr>
          <p:cNvPr id="13" name="Group 12"/>
          <p:cNvGrpSpPr/>
          <p:nvPr/>
        </p:nvGrpSpPr>
        <p:grpSpPr>
          <a:xfrm>
            <a:off x="1190625" y="1807987"/>
            <a:ext cx="2638425" cy="2066545"/>
            <a:chOff x="1190625" y="1807987"/>
            <a:chExt cx="2638425" cy="2066545"/>
          </a:xfrm>
        </p:grpSpPr>
        <p:pic>
          <p:nvPicPr>
            <p:cNvPr id="26626" name="Picture 2" descr="http://www.msubillings.edu/BusinessFaculty/larsen/MGMT452/Taylor%20Russell%20Tables%20and%20selection%20ratio_files/image003.jpg"/>
            <p:cNvPicPr>
              <a:picLocks noChangeAspect="1" noChangeArrowheads="1"/>
            </p:cNvPicPr>
            <p:nvPr/>
          </p:nvPicPr>
          <p:blipFill>
            <a:blip r:embed="rId2" cstate="print"/>
            <a:srcRect/>
            <a:stretch>
              <a:fillRect/>
            </a:stretch>
          </p:blipFill>
          <p:spPr bwMode="auto">
            <a:xfrm>
              <a:off x="1190625" y="1807987"/>
              <a:ext cx="2638425" cy="1803749"/>
            </a:xfrm>
            <a:prstGeom prst="rect">
              <a:avLst/>
            </a:prstGeom>
            <a:noFill/>
          </p:spPr>
        </p:pic>
        <p:sp>
          <p:nvSpPr>
            <p:cNvPr id="9" name="TextBox 8"/>
            <p:cNvSpPr txBox="1"/>
            <p:nvPr/>
          </p:nvSpPr>
          <p:spPr>
            <a:xfrm>
              <a:off x="1676400" y="3505200"/>
              <a:ext cx="2014269" cy="369332"/>
            </a:xfrm>
            <a:prstGeom prst="rect">
              <a:avLst/>
            </a:prstGeom>
            <a:noFill/>
          </p:spPr>
          <p:txBody>
            <a:bodyPr wrap="none" rtlCol="0">
              <a:spAutoFit/>
            </a:bodyPr>
            <a:lstStyle/>
            <a:p>
              <a:r>
                <a:rPr lang="en-US" dirty="0">
                  <a:solidFill>
                    <a:srgbClr val="00B0F0"/>
                  </a:solidFill>
                </a:rPr>
                <a:t>Very Low Correlation</a:t>
              </a:r>
            </a:p>
          </p:txBody>
        </p:sp>
      </p:grpSp>
      <p:grpSp>
        <p:nvGrpSpPr>
          <p:cNvPr id="14" name="Group 13"/>
          <p:cNvGrpSpPr/>
          <p:nvPr/>
        </p:nvGrpSpPr>
        <p:grpSpPr>
          <a:xfrm>
            <a:off x="4800600" y="1752599"/>
            <a:ext cx="2819400" cy="2121933"/>
            <a:chOff x="4800600" y="1752599"/>
            <a:chExt cx="2819400" cy="2121933"/>
          </a:xfrm>
        </p:grpSpPr>
        <p:pic>
          <p:nvPicPr>
            <p:cNvPr id="26630" name="Picture 6" descr="http://www.msubillings.edu/BusinessFaculty/larsen/MGMT452/Taylor%20Russell%20Tables%20and%20selection%20ratio_files/image005.jpg"/>
            <p:cNvPicPr>
              <a:picLocks noChangeAspect="1" noChangeArrowheads="1"/>
            </p:cNvPicPr>
            <p:nvPr/>
          </p:nvPicPr>
          <p:blipFill>
            <a:blip r:embed="rId3" cstate="print"/>
            <a:srcRect/>
            <a:stretch>
              <a:fillRect/>
            </a:stretch>
          </p:blipFill>
          <p:spPr bwMode="auto">
            <a:xfrm>
              <a:off x="4800600" y="1752599"/>
              <a:ext cx="2819400" cy="1914525"/>
            </a:xfrm>
            <a:prstGeom prst="rect">
              <a:avLst/>
            </a:prstGeom>
            <a:noFill/>
          </p:spPr>
        </p:pic>
        <p:sp>
          <p:nvSpPr>
            <p:cNvPr id="10" name="TextBox 9"/>
            <p:cNvSpPr txBox="1"/>
            <p:nvPr/>
          </p:nvSpPr>
          <p:spPr>
            <a:xfrm>
              <a:off x="5583842" y="3505200"/>
              <a:ext cx="1578958" cy="369332"/>
            </a:xfrm>
            <a:prstGeom prst="rect">
              <a:avLst/>
            </a:prstGeom>
            <a:noFill/>
          </p:spPr>
          <p:txBody>
            <a:bodyPr wrap="none" rtlCol="0">
              <a:spAutoFit/>
            </a:bodyPr>
            <a:lstStyle/>
            <a:p>
              <a:r>
                <a:rPr lang="en-US" dirty="0">
                  <a:solidFill>
                    <a:srgbClr val="00B0F0"/>
                  </a:solidFill>
                </a:rPr>
                <a:t>Low Correlation</a:t>
              </a:r>
            </a:p>
          </p:txBody>
        </p:sp>
      </p:grpSp>
      <p:grpSp>
        <p:nvGrpSpPr>
          <p:cNvPr id="15" name="Group 14"/>
          <p:cNvGrpSpPr/>
          <p:nvPr/>
        </p:nvGrpSpPr>
        <p:grpSpPr>
          <a:xfrm>
            <a:off x="1143000" y="4186237"/>
            <a:ext cx="2733675" cy="2279095"/>
            <a:chOff x="1143000" y="4186237"/>
            <a:chExt cx="2733675" cy="2279095"/>
          </a:xfrm>
        </p:grpSpPr>
        <p:pic>
          <p:nvPicPr>
            <p:cNvPr id="26632" name="Picture 8" descr="http://www.msubillings.edu/BusinessFaculty/larsen/MGMT452/Taylor%20Russell%20Tables%20and%20selection%20ratio_files/image007.jpg"/>
            <p:cNvPicPr>
              <a:picLocks noChangeAspect="1" noChangeArrowheads="1"/>
            </p:cNvPicPr>
            <p:nvPr/>
          </p:nvPicPr>
          <p:blipFill>
            <a:blip r:embed="rId4" cstate="print"/>
            <a:srcRect/>
            <a:stretch>
              <a:fillRect/>
            </a:stretch>
          </p:blipFill>
          <p:spPr bwMode="auto">
            <a:xfrm>
              <a:off x="1143000" y="4186237"/>
              <a:ext cx="2733675" cy="1876425"/>
            </a:xfrm>
            <a:prstGeom prst="rect">
              <a:avLst/>
            </a:prstGeom>
            <a:noFill/>
          </p:spPr>
        </p:pic>
        <p:sp>
          <p:nvSpPr>
            <p:cNvPr id="11" name="TextBox 10"/>
            <p:cNvSpPr txBox="1"/>
            <p:nvPr/>
          </p:nvSpPr>
          <p:spPr>
            <a:xfrm>
              <a:off x="1890527" y="6096000"/>
              <a:ext cx="1614673" cy="369332"/>
            </a:xfrm>
            <a:prstGeom prst="rect">
              <a:avLst/>
            </a:prstGeom>
            <a:noFill/>
          </p:spPr>
          <p:txBody>
            <a:bodyPr wrap="none" rtlCol="0">
              <a:spAutoFit/>
            </a:bodyPr>
            <a:lstStyle/>
            <a:p>
              <a:r>
                <a:rPr lang="en-US" dirty="0">
                  <a:solidFill>
                    <a:srgbClr val="00B0F0"/>
                  </a:solidFill>
                </a:rPr>
                <a:t>High Correlation</a:t>
              </a:r>
            </a:p>
          </p:txBody>
        </p:sp>
      </p:grpSp>
      <p:grpSp>
        <p:nvGrpSpPr>
          <p:cNvPr id="16" name="Group 15"/>
          <p:cNvGrpSpPr/>
          <p:nvPr/>
        </p:nvGrpSpPr>
        <p:grpSpPr>
          <a:xfrm>
            <a:off x="4800600" y="4152899"/>
            <a:ext cx="2819400" cy="2312433"/>
            <a:chOff x="4800600" y="4152899"/>
            <a:chExt cx="2819400" cy="2312433"/>
          </a:xfrm>
        </p:grpSpPr>
        <p:pic>
          <p:nvPicPr>
            <p:cNvPr id="26634" name="Picture 10" descr="http://www.msubillings.edu/BusinessFaculty/larsen/MGMT452/Taylor%20Russell%20Tables%20and%20selection%20ratio_files/image023.jpg"/>
            <p:cNvPicPr>
              <a:picLocks noChangeAspect="1" noChangeArrowheads="1"/>
            </p:cNvPicPr>
            <p:nvPr/>
          </p:nvPicPr>
          <p:blipFill>
            <a:blip r:embed="rId5" cstate="print"/>
            <a:srcRect/>
            <a:stretch>
              <a:fillRect/>
            </a:stretch>
          </p:blipFill>
          <p:spPr bwMode="auto">
            <a:xfrm>
              <a:off x="4800600" y="4152899"/>
              <a:ext cx="2819400" cy="1943101"/>
            </a:xfrm>
            <a:prstGeom prst="rect">
              <a:avLst/>
            </a:prstGeom>
            <a:noFill/>
          </p:spPr>
        </p:pic>
        <p:sp>
          <p:nvSpPr>
            <p:cNvPr id="12" name="TextBox 11"/>
            <p:cNvSpPr txBox="1"/>
            <p:nvPr/>
          </p:nvSpPr>
          <p:spPr>
            <a:xfrm>
              <a:off x="5334000" y="6096000"/>
              <a:ext cx="2049985" cy="369332"/>
            </a:xfrm>
            <a:prstGeom prst="rect">
              <a:avLst/>
            </a:prstGeom>
            <a:noFill/>
          </p:spPr>
          <p:txBody>
            <a:bodyPr wrap="none" rtlCol="0">
              <a:spAutoFit/>
            </a:bodyPr>
            <a:lstStyle/>
            <a:p>
              <a:r>
                <a:rPr lang="en-US" dirty="0">
                  <a:solidFill>
                    <a:srgbClr val="00B0F0"/>
                  </a:solidFill>
                </a:rPr>
                <a:t>Very High Correlation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31838"/>
          </a:xfrm>
        </p:spPr>
        <p:txBody>
          <a:bodyPr>
            <a:normAutofit/>
          </a:bodyPr>
          <a:lstStyle/>
          <a:p>
            <a:r>
              <a:rPr lang="en-US" sz="3200" dirty="0"/>
              <a:t>Understanding Decisions Based on Base Rate</a:t>
            </a:r>
          </a:p>
        </p:txBody>
      </p:sp>
      <p:pic>
        <p:nvPicPr>
          <p:cNvPr id="27650" name="Picture 2" descr="http://www.msubillings.edu/BusinessFaculty/larsen/MGMT452/Taylor%20Russell%20Tables%20and%20selection%20ratio_files/image011.jpg"/>
          <p:cNvPicPr>
            <a:picLocks noChangeAspect="1" noChangeArrowheads="1"/>
          </p:cNvPicPr>
          <p:nvPr/>
        </p:nvPicPr>
        <p:blipFill>
          <a:blip r:embed="rId2" cstate="print"/>
          <a:srcRect/>
          <a:stretch>
            <a:fillRect/>
          </a:stretch>
        </p:blipFill>
        <p:spPr bwMode="auto">
          <a:xfrm>
            <a:off x="3124200" y="3048000"/>
            <a:ext cx="2733675" cy="1828800"/>
          </a:xfrm>
          <a:prstGeom prst="rect">
            <a:avLst/>
          </a:prstGeom>
          <a:noFill/>
        </p:spPr>
      </p:pic>
      <p:pic>
        <p:nvPicPr>
          <p:cNvPr id="27652" name="Picture 4" descr="http://www.msubillings.edu/BusinessFaculty/larsen/MGMT452/Taylor%20Russell%20Tables%20and%20selection%20ratio_files/image013.jpg"/>
          <p:cNvPicPr>
            <a:picLocks noChangeAspect="1" noChangeArrowheads="1"/>
          </p:cNvPicPr>
          <p:nvPr/>
        </p:nvPicPr>
        <p:blipFill>
          <a:blip r:embed="rId3" cstate="print"/>
          <a:srcRect/>
          <a:stretch>
            <a:fillRect/>
          </a:stretch>
        </p:blipFill>
        <p:spPr bwMode="auto">
          <a:xfrm>
            <a:off x="76200" y="1600200"/>
            <a:ext cx="2743200" cy="1828800"/>
          </a:xfrm>
          <a:prstGeom prst="rect">
            <a:avLst/>
          </a:prstGeom>
          <a:noFill/>
        </p:spPr>
      </p:pic>
      <p:pic>
        <p:nvPicPr>
          <p:cNvPr id="27654" name="Picture 6" descr="http://www.msubillings.edu/BusinessFaculty/larsen/MGMT452/Taylor%20Russell%20Tables%20and%20selection%20ratio_files/image015.jpg"/>
          <p:cNvPicPr>
            <a:picLocks noChangeAspect="1" noChangeArrowheads="1"/>
          </p:cNvPicPr>
          <p:nvPr/>
        </p:nvPicPr>
        <p:blipFill>
          <a:blip r:embed="rId4" cstate="print"/>
          <a:srcRect/>
          <a:stretch>
            <a:fillRect/>
          </a:stretch>
        </p:blipFill>
        <p:spPr bwMode="auto">
          <a:xfrm>
            <a:off x="6172200" y="4743449"/>
            <a:ext cx="2733675" cy="1809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checkerboard(across)">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checkerboard(across)">
                                      <p:cBhvr>
                                        <p:cTn id="12" dur="500"/>
                                        <p:tgtEl>
                                          <p:spTgt spid="2765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654"/>
                                        </p:tgtEl>
                                        <p:attrNameLst>
                                          <p:attrName>style.visibility</p:attrName>
                                        </p:attrNameLst>
                                      </p:cBhvr>
                                      <p:to>
                                        <p:strVal val="visible"/>
                                      </p:to>
                                    </p:set>
                                    <p:animEffect transition="in" filter="checkerboard(across)">
                                      <p:cBhvr>
                                        <p:cTn id="1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295400"/>
          </a:xfrm>
        </p:spPr>
        <p:txBody>
          <a:bodyPr>
            <a:noAutofit/>
          </a:bodyPr>
          <a:lstStyle/>
          <a:p>
            <a:r>
              <a:rPr lang="en-US" sz="3600" dirty="0"/>
              <a:t>Understanding Decisions Based on Selection Ratio</a:t>
            </a:r>
          </a:p>
        </p:txBody>
      </p:sp>
      <p:pic>
        <p:nvPicPr>
          <p:cNvPr id="28674" name="Picture 2" descr="http://www.msubillings.edu/BusinessFaculty/larsen/MGMT452/Taylor%20Russell%20Tables%20and%20selection%20ratio_files/image017.jpg"/>
          <p:cNvPicPr>
            <a:picLocks noChangeAspect="1" noChangeArrowheads="1"/>
          </p:cNvPicPr>
          <p:nvPr/>
        </p:nvPicPr>
        <p:blipFill>
          <a:blip r:embed="rId2" cstate="print"/>
          <a:srcRect/>
          <a:stretch>
            <a:fillRect/>
          </a:stretch>
        </p:blipFill>
        <p:spPr bwMode="auto">
          <a:xfrm>
            <a:off x="314325" y="3162300"/>
            <a:ext cx="2733675" cy="2219326"/>
          </a:xfrm>
          <a:prstGeom prst="rect">
            <a:avLst/>
          </a:prstGeom>
          <a:noFill/>
        </p:spPr>
      </p:pic>
      <p:pic>
        <p:nvPicPr>
          <p:cNvPr id="28676" name="Picture 4" descr="http://www.msubillings.edu/BusinessFaculty/larsen/MGMT452/Taylor%20Russell%20Tables%20and%20selection%20ratio_files/image019.jpg"/>
          <p:cNvPicPr>
            <a:picLocks noChangeAspect="1" noChangeArrowheads="1"/>
          </p:cNvPicPr>
          <p:nvPr/>
        </p:nvPicPr>
        <p:blipFill>
          <a:blip r:embed="rId3" cstate="print"/>
          <a:srcRect/>
          <a:stretch>
            <a:fillRect/>
          </a:stretch>
        </p:blipFill>
        <p:spPr bwMode="auto">
          <a:xfrm>
            <a:off x="3286125" y="3176588"/>
            <a:ext cx="2695575" cy="2190750"/>
          </a:xfrm>
          <a:prstGeom prst="rect">
            <a:avLst/>
          </a:prstGeom>
          <a:noFill/>
        </p:spPr>
      </p:pic>
      <p:pic>
        <p:nvPicPr>
          <p:cNvPr id="28678" name="Picture 6" descr="http://www.msubillings.edu/BusinessFaculty/larsen/MGMT452/Taylor%20Russell%20Tables%20and%20selection%20ratio_files/image021.jpg"/>
          <p:cNvPicPr>
            <a:picLocks noChangeAspect="1" noChangeArrowheads="1"/>
          </p:cNvPicPr>
          <p:nvPr/>
        </p:nvPicPr>
        <p:blipFill>
          <a:blip r:embed="rId4" cstate="print"/>
          <a:srcRect/>
          <a:stretch>
            <a:fillRect/>
          </a:stretch>
        </p:blipFill>
        <p:spPr bwMode="auto">
          <a:xfrm>
            <a:off x="6181725" y="3162300"/>
            <a:ext cx="2733675" cy="2219326"/>
          </a:xfrm>
          <a:prstGeom prst="rect">
            <a:avLst/>
          </a:prstGeom>
          <a:noFill/>
        </p:spPr>
      </p:pic>
      <p:sp>
        <p:nvSpPr>
          <p:cNvPr id="9" name="Rectangle 8"/>
          <p:cNvSpPr/>
          <p:nvPr/>
        </p:nvSpPr>
        <p:spPr>
          <a:xfrm>
            <a:off x="381000" y="1447800"/>
            <a:ext cx="8382000" cy="1477328"/>
          </a:xfrm>
          <a:prstGeom prst="rect">
            <a:avLst/>
          </a:prstGeom>
        </p:spPr>
        <p:txBody>
          <a:bodyPr wrap="square">
            <a:spAutoFit/>
          </a:bodyPr>
          <a:lstStyle/>
          <a:p>
            <a:r>
              <a:rPr lang="en-US" b="1" dirty="0"/>
              <a:t>Selection ratio.</a:t>
            </a:r>
            <a:r>
              <a:rPr lang="en-US" dirty="0"/>
              <a:t> The selection ratio is the number hired divided by the number who applied. If 100 people apply and 50 are hired, the selection ratio is .5. If 100 people apply and 10 are hired, the selection ratio is .1. Suppose we assume that the top people (i.e., those who score highest on the test) will be selected. That is, if we are selecting 10 of 100, we will take the top 10 scorers. In general, other things being equal, the smaller the selection ratio, the more useful the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checkerboard(across)">
                                      <p:cBhvr>
                                        <p:cTn id="12" dur="5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676"/>
                                        </p:tgtEl>
                                        <p:attrNameLst>
                                          <p:attrName>style.visibility</p:attrName>
                                        </p:attrNameLst>
                                      </p:cBhvr>
                                      <p:to>
                                        <p:strVal val="visible"/>
                                      </p:to>
                                    </p:set>
                                    <p:animEffect transition="in" filter="checkerboard(across)">
                                      <p:cBhvr>
                                        <p:cTn id="17" dur="500"/>
                                        <p:tgtEl>
                                          <p:spTgt spid="2867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checkerboard(across)">
                                      <p:cBhvr>
                                        <p:cTn id="22"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Considering Base Rate, Selection Ratio, and Test Validity Together</a:t>
            </a:r>
          </a:p>
        </p:txBody>
      </p:sp>
      <p:graphicFrame>
        <p:nvGraphicFramePr>
          <p:cNvPr id="5" name="Table 4"/>
          <p:cNvGraphicFramePr>
            <a:graphicFrameLocks noGrp="1"/>
          </p:cNvGraphicFramePr>
          <p:nvPr/>
        </p:nvGraphicFramePr>
        <p:xfrm>
          <a:off x="3429000" y="1447800"/>
          <a:ext cx="5562600" cy="2253264"/>
        </p:xfrm>
        <a:graphic>
          <a:graphicData uri="http://schemas.openxmlformats.org/drawingml/2006/table">
            <a:tbl>
              <a:tblPr/>
              <a:tblGrid>
                <a:gridCol w="1112520">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112520">
                  <a:extLst>
                    <a:ext uri="{9D8B030D-6E8A-4147-A177-3AD203B41FA5}">
                      <a16:colId xmlns:a16="http://schemas.microsoft.com/office/drawing/2014/main" val="20002"/>
                    </a:ext>
                  </a:extLst>
                </a:gridCol>
                <a:gridCol w="1112520">
                  <a:extLst>
                    <a:ext uri="{9D8B030D-6E8A-4147-A177-3AD203B41FA5}">
                      <a16:colId xmlns:a16="http://schemas.microsoft.com/office/drawing/2014/main" val="20003"/>
                    </a:ext>
                  </a:extLst>
                </a:gridCol>
                <a:gridCol w="1112520">
                  <a:extLst>
                    <a:ext uri="{9D8B030D-6E8A-4147-A177-3AD203B41FA5}">
                      <a16:colId xmlns:a16="http://schemas.microsoft.com/office/drawing/2014/main" val="20004"/>
                    </a:ext>
                  </a:extLst>
                </a:gridCol>
              </a:tblGrid>
              <a:tr h="312326">
                <a:tc>
                  <a:txBody>
                    <a:bodyPr/>
                    <a:lstStyle/>
                    <a:p>
                      <a:pPr marL="0" marR="0" algn="ctr"/>
                      <a:r>
                        <a:rPr lang="en-US" sz="1200" dirty="0">
                          <a:latin typeface="Times New Roman"/>
                        </a:rPr>
                        <a:t> </a:t>
                      </a:r>
                      <a:r>
                        <a:rPr lang="en-US" sz="1200" b="1" dirty="0">
                          <a:latin typeface="Times New Roman"/>
                        </a:rPr>
                        <a:t>Base Rate = .20</a:t>
                      </a:r>
                    </a:p>
                  </a:txBody>
                  <a:tcPr marL="65852" marR="65852" marT="65852" marB="65852">
                    <a:lnL>
                      <a:noFill/>
                    </a:lnL>
                    <a:lnR>
                      <a:noFill/>
                    </a:lnR>
                    <a:lnT>
                      <a:noFill/>
                    </a:lnT>
                    <a:lnB>
                      <a:noFill/>
                    </a:lnB>
                  </a:tcPr>
                </a:tc>
                <a:tc gridSpan="4">
                  <a:txBody>
                    <a:bodyPr/>
                    <a:lstStyle/>
                    <a:p>
                      <a:pPr marL="0" marR="0" algn="ctr"/>
                      <a:r>
                        <a:rPr lang="en-US" sz="1200" dirty="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tc>
                  <a:txBody>
                    <a:bodyPr/>
                    <a:lstStyle/>
                    <a:p>
                      <a:pPr marL="0" marR="0"/>
                      <a:r>
                        <a:rPr lang="en-US" sz="1200">
                          <a:latin typeface="Times New Roman"/>
                        </a:rPr>
                        <a:t>.20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.34</a:t>
                      </a:r>
                    </a:p>
                  </a:txBody>
                  <a:tcPr marL="65852" marR="65852" marT="65852" marB="65852">
                    <a:lnL>
                      <a:noFill/>
                    </a:lnL>
                    <a:lnR>
                      <a:noFill/>
                    </a:lnR>
                    <a:lnT>
                      <a:noFill/>
                    </a:lnT>
                    <a:lnB>
                      <a:noFill/>
                    </a:lnB>
                  </a:tcPr>
                </a:tc>
                <a:tc>
                  <a:txBody>
                    <a:bodyPr/>
                    <a:lstStyle/>
                    <a:p>
                      <a:pPr marL="0" marR="0"/>
                      <a:r>
                        <a:rPr lang="en-US" sz="1200">
                          <a:latin typeface="Times New Roman"/>
                        </a:rPr>
                        <a:t>.29</a:t>
                      </a:r>
                    </a:p>
                  </a:txBody>
                  <a:tcPr marL="65852" marR="65852" marT="65852" marB="65852">
                    <a:lnL>
                      <a:noFill/>
                    </a:lnL>
                    <a:lnR>
                      <a:noFill/>
                    </a:lnR>
                    <a:lnT>
                      <a:noFill/>
                    </a:lnT>
                    <a:lnB>
                      <a:noFill/>
                    </a:lnB>
                  </a:tcPr>
                </a:tc>
                <a:tc>
                  <a:txBody>
                    <a:bodyPr/>
                    <a:lstStyle/>
                    <a:p>
                      <a:pPr marL="0" marR="0"/>
                      <a:r>
                        <a:rPr lang="en-US" sz="1200">
                          <a:latin typeface="Times New Roman"/>
                        </a:rPr>
                        <a:t>.26</a:t>
                      </a:r>
                    </a:p>
                  </a:txBody>
                  <a:tcPr marL="65852" marR="65852" marT="65852" marB="65852">
                    <a:lnL>
                      <a:noFill/>
                    </a:lnL>
                    <a:lnR>
                      <a:noFill/>
                    </a:lnR>
                    <a:lnT>
                      <a:noFill/>
                    </a:lnT>
                    <a:lnB>
                      <a:noFill/>
                    </a:lnB>
                  </a:tcPr>
                </a:tc>
                <a:tc>
                  <a:txBody>
                    <a:bodyPr/>
                    <a:lstStyle/>
                    <a:p>
                      <a:pPr marL="0" marR="0"/>
                      <a:r>
                        <a:rPr lang="en-US" sz="1200">
                          <a:latin typeface="Times New Roman"/>
                        </a:rPr>
                        <a:t>.21</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.52</a:t>
                      </a:r>
                    </a:p>
                  </a:txBody>
                  <a:tcPr marL="65852" marR="65852" marT="65852" marB="65852">
                    <a:lnL>
                      <a:noFill/>
                    </a:lnL>
                    <a:lnR>
                      <a:noFill/>
                    </a:lnR>
                    <a:lnT>
                      <a:noFill/>
                    </a:lnT>
                    <a:lnB>
                      <a:noFill/>
                    </a:lnB>
                  </a:tcPr>
                </a:tc>
                <a:tc>
                  <a:txBody>
                    <a:bodyPr/>
                    <a:lstStyle/>
                    <a:p>
                      <a:pPr marL="0" marR="0"/>
                      <a:r>
                        <a:rPr lang="en-US" sz="1200">
                          <a:latin typeface="Times New Roman"/>
                        </a:rPr>
                        <a:t>.38</a:t>
                      </a:r>
                    </a:p>
                  </a:txBody>
                  <a:tcPr marL="65852" marR="65852" marT="65852" marB="65852">
                    <a:lnL>
                      <a:noFill/>
                    </a:lnL>
                    <a:lnR>
                      <a:noFill/>
                    </a:lnR>
                    <a:lnT>
                      <a:noFill/>
                    </a:lnT>
                    <a:lnB>
                      <a:noFill/>
                    </a:lnB>
                  </a:tcPr>
                </a:tc>
                <a:tc>
                  <a:txBody>
                    <a:bodyPr/>
                    <a:lstStyle/>
                    <a:p>
                      <a:pPr marL="0" marR="0"/>
                      <a:r>
                        <a:rPr lang="en-US" sz="1200">
                          <a:latin typeface="Times New Roman"/>
                        </a:rPr>
                        <a:t>.31</a:t>
                      </a:r>
                    </a:p>
                  </a:txBody>
                  <a:tcPr marL="65852" marR="65852" marT="65852" marB="65852">
                    <a:lnL>
                      <a:noFill/>
                    </a:lnL>
                    <a:lnR>
                      <a:noFill/>
                    </a:lnR>
                    <a:lnT>
                      <a:noFill/>
                    </a:lnT>
                    <a:lnB>
                      <a:noFill/>
                    </a:lnB>
                  </a:tcPr>
                </a:tc>
                <a:tc>
                  <a:txBody>
                    <a:bodyPr/>
                    <a:lstStyle/>
                    <a:p>
                      <a:pPr marL="0" marR="0"/>
                      <a:r>
                        <a:rPr lang="en-US" sz="120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.97</a:t>
                      </a:r>
                    </a:p>
                  </a:txBody>
                  <a:tcPr marL="65852" marR="65852" marT="65852" marB="65852">
                    <a:lnL>
                      <a:noFill/>
                    </a:lnL>
                    <a:lnR>
                      <a:noFill/>
                    </a:lnR>
                    <a:lnT>
                      <a:noFill/>
                    </a:lnT>
                    <a:lnB>
                      <a:noFill/>
                    </a:lnB>
                  </a:tcPr>
                </a:tc>
                <a:tc>
                  <a:txBody>
                    <a:bodyPr/>
                    <a:lstStyle/>
                    <a:p>
                      <a:pPr marL="0" marR="0"/>
                      <a:r>
                        <a:rPr lang="en-US" sz="1200" dirty="0">
                          <a:latin typeface="Times New Roman"/>
                        </a:rPr>
                        <a:t>.64</a:t>
                      </a:r>
                    </a:p>
                  </a:txBody>
                  <a:tcPr marL="65852" marR="65852" marT="65852" marB="65852">
                    <a:lnL>
                      <a:noFill/>
                    </a:lnL>
                    <a:lnR>
                      <a:noFill/>
                    </a:lnR>
                    <a:lnT>
                      <a:noFill/>
                    </a:lnT>
                    <a:lnB>
                      <a:noFill/>
                    </a:lnB>
                  </a:tcPr>
                </a:tc>
                <a:tc>
                  <a:txBody>
                    <a:bodyPr/>
                    <a:lstStyle/>
                    <a:p>
                      <a:pPr marL="0" marR="0"/>
                      <a:r>
                        <a:rPr lang="en-US" sz="1200">
                          <a:latin typeface="Times New Roman"/>
                        </a:rPr>
                        <a:t>.40</a:t>
                      </a:r>
                    </a:p>
                  </a:txBody>
                  <a:tcPr marL="65852" marR="65852" marT="65852" marB="65852">
                    <a:lnL>
                      <a:noFill/>
                    </a:lnL>
                    <a:lnR>
                      <a:noFill/>
                    </a:lnR>
                    <a:lnT>
                      <a:noFill/>
                    </a:lnT>
                    <a:lnB>
                      <a:noFill/>
                    </a:lnB>
                  </a:tcPr>
                </a:tc>
                <a:tc>
                  <a:txBody>
                    <a:bodyPr/>
                    <a:lstStyle/>
                    <a:p>
                      <a:pPr marL="0" marR="0"/>
                      <a:r>
                        <a:rPr lang="en-US" sz="1200" dirty="0">
                          <a:latin typeface="Times New Roman"/>
                        </a:rPr>
                        <a:t>.22</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Times New Roman" pitchFamily="18" charset="0"/>
                <a:cs typeface="Times New Roman" pitchFamily="18" charset="0"/>
              </a:rPr>
              <a:t>Proportion of Employees Considered Satisfactory = .20 (Base rate.)</a:t>
            </a:r>
            <a:endParaRPr kumimoji="0" lang="en-US" sz="6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11" name="Table 10"/>
          <p:cNvGraphicFramePr>
            <a:graphicFrameLocks noGrp="1"/>
          </p:cNvGraphicFramePr>
          <p:nvPr/>
        </p:nvGraphicFramePr>
        <p:xfrm>
          <a:off x="3429000" y="3962400"/>
          <a:ext cx="5562600" cy="2253264"/>
        </p:xfrm>
        <a:graphic>
          <a:graphicData uri="http://schemas.openxmlformats.org/drawingml/2006/table">
            <a:tbl>
              <a:tblPr/>
              <a:tblGrid>
                <a:gridCol w="1112520">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112520">
                  <a:extLst>
                    <a:ext uri="{9D8B030D-6E8A-4147-A177-3AD203B41FA5}">
                      <a16:colId xmlns:a16="http://schemas.microsoft.com/office/drawing/2014/main" val="20002"/>
                    </a:ext>
                  </a:extLst>
                </a:gridCol>
                <a:gridCol w="1112520">
                  <a:extLst>
                    <a:ext uri="{9D8B030D-6E8A-4147-A177-3AD203B41FA5}">
                      <a16:colId xmlns:a16="http://schemas.microsoft.com/office/drawing/2014/main" val="20003"/>
                    </a:ext>
                  </a:extLst>
                </a:gridCol>
                <a:gridCol w="1112520">
                  <a:extLst>
                    <a:ext uri="{9D8B030D-6E8A-4147-A177-3AD203B41FA5}">
                      <a16:colId xmlns:a16="http://schemas.microsoft.com/office/drawing/2014/main" val="20004"/>
                    </a:ext>
                  </a:extLst>
                </a:gridCol>
              </a:tblGrid>
              <a:tr h="312326">
                <a:tc>
                  <a:txBody>
                    <a:bodyPr/>
                    <a:lstStyle/>
                    <a:p>
                      <a:pPr marL="0" marR="0" algn="ctr"/>
                      <a:r>
                        <a:rPr lang="en-US" sz="1200" b="1" dirty="0">
                          <a:latin typeface="Times New Roman"/>
                        </a:rPr>
                        <a:t> Base</a:t>
                      </a:r>
                      <a:r>
                        <a:rPr lang="en-US" sz="1200" b="1" baseline="0" dirty="0">
                          <a:latin typeface="Times New Roman"/>
                        </a:rPr>
                        <a:t> Rate =  .50</a:t>
                      </a:r>
                      <a:endParaRPr lang="en-US" sz="1200" b="1" dirty="0">
                        <a:latin typeface="Times New Roman"/>
                      </a:endParaRPr>
                    </a:p>
                  </a:txBody>
                  <a:tcPr marL="65852" marR="65852" marT="65852" marB="65852">
                    <a:lnL>
                      <a:noFill/>
                    </a:lnL>
                    <a:lnR>
                      <a:noFill/>
                    </a:lnR>
                    <a:lnT>
                      <a:noFill/>
                    </a:lnT>
                    <a:lnB>
                      <a:noFill/>
                    </a:lnB>
                  </a:tcPr>
                </a:tc>
                <a:tc gridSpan="4">
                  <a:txBody>
                    <a:bodyPr/>
                    <a:lstStyle/>
                    <a:p>
                      <a:pPr marL="0" marR="0" algn="ctr"/>
                      <a:r>
                        <a:rPr lang="en-US" sz="1200">
                          <a:latin typeface="Times New Roman"/>
                        </a:rPr>
                        <a:t>Selection Ratio</a:t>
                      </a:r>
                    </a:p>
                  </a:txBody>
                  <a:tcPr marL="65852" marR="65852" marT="65852" marB="65852">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326">
                <a:tc>
                  <a:txBody>
                    <a:bodyPr/>
                    <a:lstStyle/>
                    <a:p>
                      <a:pPr marL="0" marR="0" algn="ctr"/>
                      <a:r>
                        <a:rPr lang="en-US" sz="1200" dirty="0">
                          <a:latin typeface="Times New Roman"/>
                        </a:rPr>
                        <a:t>Validity coefficient</a:t>
                      </a:r>
                      <a:r>
                        <a:rPr lang="en-US" sz="1200" baseline="0" dirty="0">
                          <a:latin typeface="Times New Roman"/>
                        </a:rPr>
                        <a:t> </a:t>
                      </a:r>
                      <a:endParaRPr lang="en-US" sz="1200" dirty="0">
                        <a:latin typeface="Times New Roman"/>
                      </a:endParaRP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.30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.90</a:t>
                      </a:r>
                    </a:p>
                  </a:txBody>
                  <a:tcPr marL="65852" marR="65852" marT="65852" marB="65852">
                    <a:lnL>
                      <a:noFill/>
                    </a:lnL>
                    <a:lnR>
                      <a:noFill/>
                    </a:lnR>
                    <a:lnT>
                      <a:noFill/>
                    </a:lnT>
                    <a:lnB>
                      <a:noFill/>
                    </a:lnB>
                    <a:solidFill>
                      <a:srgbClr val="C0C0C0"/>
                    </a:solidFill>
                  </a:tcPr>
                </a:tc>
                <a:extLst>
                  <a:ext uri="{0D108BD9-81ED-4DB2-BD59-A6C34878D82A}">
                    <a16:rowId xmlns:a16="http://schemas.microsoft.com/office/drawing/2014/main" val="10001"/>
                  </a:ext>
                </a:extLst>
              </a:tr>
              <a:tr h="312326">
                <a:tc>
                  <a:txBody>
                    <a:bodyPr/>
                    <a:lstStyle/>
                    <a:p>
                      <a:pPr marL="0" marR="0"/>
                      <a:r>
                        <a:rPr lang="en-US" sz="1200" dirty="0">
                          <a:latin typeface="Times New Roman"/>
                        </a:rPr>
                        <a:t>r = .00</a:t>
                      </a:r>
                    </a:p>
                  </a:txBody>
                  <a:tcPr marL="65852" marR="65852" marT="65852" marB="65852">
                    <a:lnL>
                      <a:noFill/>
                    </a:lnL>
                    <a:lnR>
                      <a:noFill/>
                    </a:lnR>
                    <a:lnT>
                      <a:noFill/>
                    </a:lnT>
                    <a:lnB>
                      <a:noFill/>
                    </a:lnB>
                    <a:solidFill>
                      <a:srgbClr val="C0C0C0"/>
                    </a:solidFill>
                  </a:tcPr>
                </a:tc>
                <a:tc>
                  <a:txBody>
                    <a:bodyPr/>
                    <a:lstStyle/>
                    <a:p>
                      <a:pPr marL="0" marR="0"/>
                      <a:r>
                        <a:rPr lang="en-US" sz="1200" dirty="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tc>
                  <a:txBody>
                    <a:bodyPr/>
                    <a:lstStyle/>
                    <a:p>
                      <a:pPr marL="0" marR="0"/>
                      <a:r>
                        <a:rPr lang="en-US" sz="1200">
                          <a:latin typeface="Times New Roman"/>
                        </a:rPr>
                        <a:t>.50</a:t>
                      </a:r>
                    </a:p>
                  </a:txBody>
                  <a:tcPr marL="65852" marR="65852" marT="65852" marB="65852">
                    <a:lnL>
                      <a:noFill/>
                    </a:lnL>
                    <a:lnR>
                      <a:noFill/>
                    </a:lnR>
                    <a:lnT>
                      <a:noFill/>
                    </a:lnT>
                    <a:lnB>
                      <a:noFill/>
                    </a:lnB>
                  </a:tcPr>
                </a:tc>
                <a:extLst>
                  <a:ext uri="{0D108BD9-81ED-4DB2-BD59-A6C34878D82A}">
                    <a16:rowId xmlns:a16="http://schemas.microsoft.com/office/drawing/2014/main" val="10002"/>
                  </a:ext>
                </a:extLst>
              </a:tr>
              <a:tr h="312326">
                <a:tc>
                  <a:txBody>
                    <a:bodyPr/>
                    <a:lstStyle/>
                    <a:p>
                      <a:pPr marL="0" marR="0"/>
                      <a:r>
                        <a:rPr lang="en-US" sz="1200" dirty="0">
                          <a:latin typeface="Times New Roman"/>
                        </a:rPr>
                        <a:t>r = .25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.62</a:t>
                      </a:r>
                    </a:p>
                  </a:txBody>
                  <a:tcPr marL="65852" marR="65852" marT="65852" marB="65852">
                    <a:lnL>
                      <a:noFill/>
                    </a:lnL>
                    <a:lnR>
                      <a:noFill/>
                    </a:lnR>
                    <a:lnT>
                      <a:noFill/>
                    </a:lnT>
                    <a:lnB>
                      <a:noFill/>
                    </a:lnB>
                  </a:tcPr>
                </a:tc>
                <a:tc>
                  <a:txBody>
                    <a:bodyPr/>
                    <a:lstStyle/>
                    <a:p>
                      <a:pPr marL="0" marR="0"/>
                      <a:r>
                        <a:rPr lang="en-US" sz="1200">
                          <a:latin typeface="Times New Roman"/>
                        </a:rPr>
                        <a:t>.58</a:t>
                      </a:r>
                    </a:p>
                  </a:txBody>
                  <a:tcPr marL="65852" marR="65852" marT="65852" marB="65852">
                    <a:lnL>
                      <a:noFill/>
                    </a:lnL>
                    <a:lnR>
                      <a:noFill/>
                    </a:lnR>
                    <a:lnT>
                      <a:noFill/>
                    </a:lnT>
                    <a:lnB>
                      <a:noFill/>
                    </a:lnB>
                  </a:tcPr>
                </a:tc>
                <a:tc>
                  <a:txBody>
                    <a:bodyPr/>
                    <a:lstStyle/>
                    <a:p>
                      <a:pPr marL="0" marR="0"/>
                      <a:r>
                        <a:rPr lang="en-US" sz="1200">
                          <a:latin typeface="Times New Roman"/>
                        </a:rPr>
                        <a:t>.52</a:t>
                      </a:r>
                    </a:p>
                  </a:txBody>
                  <a:tcPr marL="65852" marR="65852" marT="65852" marB="65852">
                    <a:lnL>
                      <a:noFill/>
                    </a:lnL>
                    <a:lnR>
                      <a:noFill/>
                    </a:lnR>
                    <a:lnT>
                      <a:noFill/>
                    </a:lnT>
                    <a:lnB>
                      <a:noFill/>
                    </a:lnB>
                  </a:tcPr>
                </a:tc>
                <a:extLst>
                  <a:ext uri="{0D108BD9-81ED-4DB2-BD59-A6C34878D82A}">
                    <a16:rowId xmlns:a16="http://schemas.microsoft.com/office/drawing/2014/main" val="10003"/>
                  </a:ext>
                </a:extLst>
              </a:tr>
              <a:tr h="312326">
                <a:tc>
                  <a:txBody>
                    <a:bodyPr/>
                    <a:lstStyle/>
                    <a:p>
                      <a:pPr marL="0" marR="0"/>
                      <a:r>
                        <a:rPr lang="en-US" sz="1200" dirty="0">
                          <a:latin typeface="Times New Roman"/>
                        </a:rPr>
                        <a:t>r = .50</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.84</a:t>
                      </a:r>
                    </a:p>
                  </a:txBody>
                  <a:tcPr marL="65852" marR="65852" marT="65852" marB="65852">
                    <a:lnL>
                      <a:noFill/>
                    </a:lnL>
                    <a:lnR>
                      <a:noFill/>
                    </a:lnR>
                    <a:lnT>
                      <a:noFill/>
                    </a:lnT>
                    <a:lnB>
                      <a:noFill/>
                    </a:lnB>
                  </a:tcPr>
                </a:tc>
                <a:tc>
                  <a:txBody>
                    <a:bodyPr/>
                    <a:lstStyle/>
                    <a:p>
                      <a:pPr marL="0" marR="0"/>
                      <a:r>
                        <a:rPr lang="en-US" sz="1200">
                          <a:latin typeface="Times New Roman"/>
                        </a:rPr>
                        <a:t>.74</a:t>
                      </a:r>
                    </a:p>
                  </a:txBody>
                  <a:tcPr marL="65852" marR="65852" marT="65852" marB="65852">
                    <a:lnL>
                      <a:noFill/>
                    </a:lnL>
                    <a:lnR>
                      <a:noFill/>
                    </a:lnR>
                    <a:lnT>
                      <a:noFill/>
                    </a:lnT>
                    <a:lnB>
                      <a:noFill/>
                    </a:lnB>
                  </a:tcPr>
                </a:tc>
                <a:tc>
                  <a:txBody>
                    <a:bodyPr/>
                    <a:lstStyle/>
                    <a:p>
                      <a:pPr marL="0" marR="0"/>
                      <a:r>
                        <a:rPr lang="en-US" sz="1200">
                          <a:latin typeface="Times New Roman"/>
                        </a:rPr>
                        <a:t>.67</a:t>
                      </a:r>
                    </a:p>
                  </a:txBody>
                  <a:tcPr marL="65852" marR="65852" marT="65852" marB="65852">
                    <a:lnL>
                      <a:noFill/>
                    </a:lnL>
                    <a:lnR>
                      <a:noFill/>
                    </a:lnR>
                    <a:lnT>
                      <a:noFill/>
                    </a:lnT>
                    <a:lnB>
                      <a:noFill/>
                    </a:lnB>
                  </a:tcPr>
                </a:tc>
                <a:tc>
                  <a:txBody>
                    <a:bodyPr/>
                    <a:lstStyle/>
                    <a:p>
                      <a:pPr marL="0" marR="0"/>
                      <a:r>
                        <a:rPr lang="en-US" sz="1200">
                          <a:latin typeface="Times New Roman"/>
                        </a:rPr>
                        <a:t>.54</a:t>
                      </a:r>
                    </a:p>
                  </a:txBody>
                  <a:tcPr marL="65852" marR="65852" marT="65852" marB="65852">
                    <a:lnL>
                      <a:noFill/>
                    </a:lnL>
                    <a:lnR>
                      <a:noFill/>
                    </a:lnR>
                    <a:lnT>
                      <a:noFill/>
                    </a:lnT>
                    <a:lnB>
                      <a:noFill/>
                    </a:lnB>
                  </a:tcPr>
                </a:tc>
                <a:extLst>
                  <a:ext uri="{0D108BD9-81ED-4DB2-BD59-A6C34878D82A}">
                    <a16:rowId xmlns:a16="http://schemas.microsoft.com/office/drawing/2014/main" val="10004"/>
                  </a:ext>
                </a:extLst>
              </a:tr>
              <a:tr h="312326">
                <a:tc>
                  <a:txBody>
                    <a:bodyPr/>
                    <a:lstStyle/>
                    <a:p>
                      <a:pPr marL="0" marR="0"/>
                      <a:r>
                        <a:rPr lang="en-US" sz="1200" dirty="0">
                          <a:latin typeface="Times New Roman"/>
                        </a:rPr>
                        <a:t>r = .95</a:t>
                      </a:r>
                    </a:p>
                  </a:txBody>
                  <a:tcPr marL="65852" marR="65852" marT="65852" marB="65852">
                    <a:lnL>
                      <a:noFill/>
                    </a:lnL>
                    <a:lnR>
                      <a:noFill/>
                    </a:lnR>
                    <a:lnT>
                      <a:noFill/>
                    </a:lnT>
                    <a:lnB>
                      <a:noFill/>
                    </a:lnB>
                    <a:solidFill>
                      <a:srgbClr val="C0C0C0"/>
                    </a:solidFill>
                  </a:tcPr>
                </a:tc>
                <a:tc>
                  <a:txBody>
                    <a:bodyPr/>
                    <a:lstStyle/>
                    <a:p>
                      <a:pPr marL="0" marR="0"/>
                      <a:r>
                        <a:rPr lang="en-US" sz="1200">
                          <a:latin typeface="Times New Roman"/>
                        </a:rPr>
                        <a:t>1.00</a:t>
                      </a:r>
                    </a:p>
                  </a:txBody>
                  <a:tcPr marL="65852" marR="65852" marT="65852" marB="65852">
                    <a:lnL>
                      <a:noFill/>
                    </a:lnL>
                    <a:lnR>
                      <a:noFill/>
                    </a:lnR>
                    <a:lnT>
                      <a:noFill/>
                    </a:lnT>
                    <a:lnB>
                      <a:noFill/>
                    </a:lnB>
                  </a:tcPr>
                </a:tc>
                <a:tc>
                  <a:txBody>
                    <a:bodyPr/>
                    <a:lstStyle/>
                    <a:p>
                      <a:pPr marL="0" marR="0"/>
                      <a:r>
                        <a:rPr lang="en-US" sz="1200">
                          <a:latin typeface="Times New Roman"/>
                        </a:rPr>
                        <a:t>.99</a:t>
                      </a:r>
                    </a:p>
                  </a:txBody>
                  <a:tcPr marL="65852" marR="65852" marT="65852" marB="65852">
                    <a:lnL>
                      <a:noFill/>
                    </a:lnL>
                    <a:lnR>
                      <a:noFill/>
                    </a:lnR>
                    <a:lnT>
                      <a:noFill/>
                    </a:lnT>
                    <a:lnB>
                      <a:noFill/>
                    </a:lnB>
                  </a:tcPr>
                </a:tc>
                <a:tc>
                  <a:txBody>
                    <a:bodyPr/>
                    <a:lstStyle/>
                    <a:p>
                      <a:pPr marL="0" marR="0"/>
                      <a:r>
                        <a:rPr lang="en-US" sz="1200">
                          <a:latin typeface="Times New Roman"/>
                        </a:rPr>
                        <a:t>.90</a:t>
                      </a:r>
                    </a:p>
                  </a:txBody>
                  <a:tcPr marL="65852" marR="65852" marT="65852" marB="65852">
                    <a:lnL>
                      <a:noFill/>
                    </a:lnL>
                    <a:lnR>
                      <a:noFill/>
                    </a:lnR>
                    <a:lnT>
                      <a:noFill/>
                    </a:lnT>
                    <a:lnB>
                      <a:noFill/>
                    </a:lnB>
                  </a:tcPr>
                </a:tc>
                <a:tc>
                  <a:txBody>
                    <a:bodyPr/>
                    <a:lstStyle/>
                    <a:p>
                      <a:pPr marL="0" marR="0"/>
                      <a:r>
                        <a:rPr lang="en-US" sz="1200" dirty="0">
                          <a:latin typeface="Times New Roman"/>
                        </a:rPr>
                        <a:t>.56</a:t>
                      </a:r>
                    </a:p>
                  </a:txBody>
                  <a:tcPr marL="65852" marR="65852" marT="65852" marB="65852">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rPr>
            </a:br>
            <a:endParaRPr kumimoji="0" lang="en-US" sz="1800" b="0" i="0" u="none" strike="noStrike" cap="none" normalizeH="0" baseline="0">
              <a:ln>
                <a:noFill/>
              </a:ln>
              <a:solidFill>
                <a:schemeClr val="tx1"/>
              </a:solidFill>
              <a:effectLst/>
              <a:latin typeface="Arial" pitchFamily="34" charset="0"/>
            </a:endParaRPr>
          </a:p>
        </p:txBody>
      </p:sp>
      <p:sp>
        <p:nvSpPr>
          <p:cNvPr id="12" name="Rectangle 11"/>
          <p:cNvSpPr/>
          <p:nvPr/>
        </p:nvSpPr>
        <p:spPr>
          <a:xfrm>
            <a:off x="381000" y="1295400"/>
            <a:ext cx="3048000" cy="5262979"/>
          </a:xfrm>
          <a:prstGeom prst="rect">
            <a:avLst/>
          </a:prstGeom>
        </p:spPr>
        <p:txBody>
          <a:bodyPr wrap="square">
            <a:spAutoFit/>
          </a:bodyPr>
          <a:lstStyle/>
          <a:p>
            <a:r>
              <a:rPr lang="en-US" sz="1200" dirty="0"/>
              <a:t>When r = .00, using the test results in a success rate equal to the base rate, which is the same thing as not using the test. If there is no correlation between the test and success on the job, then using the test will not improve selection.</a:t>
            </a:r>
          </a:p>
          <a:p>
            <a:endParaRPr lang="en-US" sz="1200" dirty="0"/>
          </a:p>
          <a:p>
            <a:r>
              <a:rPr lang="en-US" sz="1200" dirty="0"/>
              <a:t>As the correlation gets larger, the success rates go up. For example, in the first column of entries in the first table, the base rate is .20, and the selection ratio is .10. When the correlation is .25, the proportion successful is .34, which is up .14 from .20. When the correlation is .50, the success rate is .52, which is up .32 from .20.</a:t>
            </a:r>
          </a:p>
          <a:p>
            <a:endParaRPr lang="en-US" sz="1200" dirty="0"/>
          </a:p>
          <a:p>
            <a:r>
              <a:rPr lang="en-US" sz="1200" dirty="0"/>
              <a:t>When the selection ratio is small, changes in the size of the correlation make a lot of difference in the success rate.</a:t>
            </a:r>
          </a:p>
          <a:p>
            <a:endParaRPr lang="en-US" sz="1200" dirty="0"/>
          </a:p>
          <a:p>
            <a:r>
              <a:rPr lang="en-US" sz="1200" dirty="0"/>
              <a:t>When the selection ratio is large, however, changes in the size of the correlation make little difference. For example, in the first table when the selection ratio is .9 and the correlation is .25, the expected success rate is .21, which is up .01 from .20. When we move from a correlation of .25 to a correlation of .95, the success rate goes from .21 to .22, which is not much. This happens because when the selection ratio is large, we basically have to hire anyone who applies; we cannot be selective.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dirty="0"/>
              <a:t>Personnel psychology:  the study and practice of:</a:t>
            </a:r>
          </a:p>
          <a:p>
            <a:pPr lvl="1"/>
            <a:r>
              <a:rPr lang="en-US" dirty="0"/>
              <a:t> Job analysis</a:t>
            </a:r>
          </a:p>
          <a:p>
            <a:pPr lvl="1"/>
            <a:r>
              <a:rPr lang="en-US" dirty="0"/>
              <a:t>Job recruitment</a:t>
            </a:r>
          </a:p>
          <a:p>
            <a:pPr lvl="1"/>
            <a:r>
              <a:rPr lang="en-US" dirty="0"/>
              <a:t>Employee selection</a:t>
            </a:r>
          </a:p>
          <a:p>
            <a:pPr lvl="1"/>
            <a:r>
              <a:rPr lang="en-US" dirty="0"/>
              <a:t>Evaluation of employee performance</a:t>
            </a:r>
          </a:p>
          <a:p>
            <a:r>
              <a:rPr lang="en-US" dirty="0"/>
              <a:t>Organizational psychology:  the study of:</a:t>
            </a:r>
          </a:p>
          <a:p>
            <a:pPr lvl="1"/>
            <a:r>
              <a:rPr lang="en-US" dirty="0"/>
              <a:t>Leadership</a:t>
            </a:r>
          </a:p>
          <a:p>
            <a:pPr lvl="1"/>
            <a:r>
              <a:rPr lang="en-US" dirty="0"/>
              <a:t>Job satisfaction</a:t>
            </a:r>
          </a:p>
          <a:p>
            <a:pPr lvl="1"/>
            <a:r>
              <a:rPr lang="en-US" dirty="0"/>
              <a:t>Employee motivation</a:t>
            </a:r>
          </a:p>
          <a:p>
            <a:pPr lvl="1"/>
            <a:r>
              <a:rPr lang="en-US" dirty="0"/>
              <a:t>General functioning of organizations.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EMPLOYMENT INTERVIEWS</a:t>
            </a:r>
          </a:p>
        </p:txBody>
      </p:sp>
      <p:sp>
        <p:nvSpPr>
          <p:cNvPr id="3" name="Content Placeholder 2"/>
          <p:cNvSpPr>
            <a:spLocks noGrp="1"/>
          </p:cNvSpPr>
          <p:nvPr>
            <p:ph sz="quarter" idx="1"/>
          </p:nvPr>
        </p:nvSpPr>
        <p:spPr/>
        <p:txBody>
          <a:bodyPr/>
          <a:lstStyle/>
          <a:p>
            <a:r>
              <a:rPr lang="en-US" dirty="0"/>
              <a:t>Research supports structured employment interviews in reaching agreement on employment decisions.</a:t>
            </a:r>
          </a:p>
          <a:p>
            <a:pPr lvl="1"/>
            <a:r>
              <a:rPr lang="en-US" dirty="0"/>
              <a:t>Structured interviews produce mean validity coefficients twice that of unstructured interviews.</a:t>
            </a:r>
          </a:p>
          <a:p>
            <a:r>
              <a:rPr lang="en-US" dirty="0"/>
              <a:t>Employment interviews search for negative rather than positive evidence of a person.</a:t>
            </a:r>
          </a:p>
          <a:p>
            <a:pPr lvl="1"/>
            <a:r>
              <a:rPr lang="en-US" dirty="0"/>
              <a:t>A single negative impression is followed by rejection 90% of the time, except when an </a:t>
            </a:r>
            <a:r>
              <a:rPr lang="en-US" i="1" dirty="0"/>
              <a:t>early</a:t>
            </a:r>
            <a:r>
              <a:rPr lang="en-US" dirty="0"/>
              <a:t> impression is favorable (then the rejection rate drops to 25%).</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Making impressions in employment interviews</a:t>
            </a:r>
          </a:p>
        </p:txBody>
      </p:sp>
      <p:sp>
        <p:nvSpPr>
          <p:cNvPr id="3" name="Content Placeholder 2"/>
          <p:cNvSpPr>
            <a:spLocks noGrp="1"/>
          </p:cNvSpPr>
          <p:nvPr>
            <p:ph sz="quarter" idx="1"/>
          </p:nvPr>
        </p:nvSpPr>
        <p:spPr/>
        <p:txBody>
          <a:bodyPr>
            <a:normAutofit fontScale="62500" lnSpcReduction="20000"/>
          </a:bodyPr>
          <a:lstStyle/>
          <a:p>
            <a:r>
              <a:rPr lang="en-US" dirty="0"/>
              <a:t>Negative factors include:</a:t>
            </a:r>
          </a:p>
          <a:p>
            <a:pPr lvl="1"/>
            <a:r>
              <a:rPr lang="en-US" dirty="0"/>
              <a:t>Poor </a:t>
            </a:r>
            <a:r>
              <a:rPr lang="en-US" dirty="0" err="1"/>
              <a:t>communicaton</a:t>
            </a:r>
            <a:r>
              <a:rPr lang="en-US" dirty="0"/>
              <a:t> skills</a:t>
            </a:r>
          </a:p>
          <a:p>
            <a:pPr lvl="1"/>
            <a:r>
              <a:rPr lang="en-US" dirty="0"/>
              <a:t>Lack of confidence or poise</a:t>
            </a:r>
          </a:p>
          <a:p>
            <a:pPr lvl="1"/>
            <a:r>
              <a:rPr lang="en-US" dirty="0"/>
              <a:t>Low enthusiasm</a:t>
            </a:r>
          </a:p>
          <a:p>
            <a:pPr lvl="1"/>
            <a:r>
              <a:rPr lang="en-US" dirty="0"/>
              <a:t>Nervousness</a:t>
            </a:r>
          </a:p>
          <a:p>
            <a:pPr lvl="1"/>
            <a:r>
              <a:rPr lang="en-US" dirty="0"/>
              <a:t>Failure to make eye contact</a:t>
            </a:r>
          </a:p>
          <a:p>
            <a:r>
              <a:rPr lang="en-US" dirty="0"/>
              <a:t>Positive factors include:</a:t>
            </a:r>
          </a:p>
          <a:p>
            <a:pPr lvl="1"/>
            <a:r>
              <a:rPr lang="en-US" dirty="0"/>
              <a:t>Ability to express oneself,</a:t>
            </a:r>
          </a:p>
          <a:p>
            <a:pPr lvl="1"/>
            <a:r>
              <a:rPr lang="en-US" dirty="0"/>
              <a:t>Self-confidence and poise</a:t>
            </a:r>
          </a:p>
          <a:p>
            <a:pPr lvl="1"/>
            <a:r>
              <a:rPr lang="en-US" dirty="0"/>
              <a:t>Enthusiasm</a:t>
            </a:r>
          </a:p>
          <a:p>
            <a:pPr lvl="1"/>
            <a:r>
              <a:rPr lang="en-US" dirty="0"/>
              <a:t>Ability to sell oneself</a:t>
            </a:r>
          </a:p>
          <a:p>
            <a:pPr lvl="1"/>
            <a:r>
              <a:rPr lang="en-US" dirty="0"/>
              <a:t>Aggressiveness</a:t>
            </a:r>
          </a:p>
          <a:p>
            <a:r>
              <a:rPr lang="en-US" dirty="0"/>
              <a:t>A good first impression is one of the most important factors</a:t>
            </a:r>
          </a:p>
          <a:p>
            <a:pPr lvl="1"/>
            <a:r>
              <a:rPr lang="en-US" dirty="0"/>
              <a:t>Wear professional attire with good grooming</a:t>
            </a:r>
          </a:p>
          <a:p>
            <a:pPr lvl="1"/>
            <a:r>
              <a:rPr lang="en-US" dirty="0"/>
              <a:t>Project an aura of competence and expertise</a:t>
            </a:r>
          </a:p>
          <a:p>
            <a:pPr lvl="1"/>
            <a:r>
              <a:rPr lang="en-US" dirty="0"/>
              <a:t>Give an impression of friendliness or personal warmth</a:t>
            </a:r>
          </a:p>
          <a:p>
            <a:pPr lvl="1"/>
            <a:r>
              <a:rPr lang="en-US" dirty="0"/>
              <a:t>Be natural without coming on strong– too much is perceived as manipulative.</a:t>
            </a:r>
          </a:p>
          <a:p>
            <a:pPr lvl="1">
              <a:buNone/>
            </a:pP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667000"/>
          </a:xfrm>
        </p:spPr>
        <p:txBody>
          <a:bodyPr/>
          <a:lstStyle/>
          <a:p>
            <a:pPr>
              <a:buNone/>
            </a:pPr>
            <a:r>
              <a:rPr lang="en-US" dirty="0"/>
              <a:t>The notion of base rates and hit rates come into play based on the use of tests to provide information about a person beyond what would be known about the person if the test was not used, and how accurate is the decision to accept or reject.</a:t>
            </a:r>
          </a:p>
          <a:p>
            <a:pPr>
              <a:buNone/>
            </a:pPr>
            <a:r>
              <a:rPr lang="en-US" dirty="0"/>
              <a:t>This is important because a person must be placed into one of two categories:  </a:t>
            </a:r>
            <a:r>
              <a:rPr lang="en-US" b="1" u="sng" dirty="0">
                <a:solidFill>
                  <a:schemeClr val="tx2">
                    <a:lumMod val="60000"/>
                    <a:lumOff val="40000"/>
                  </a:schemeClr>
                </a:solidFill>
                <a:effectLst>
                  <a:outerShdw blurRad="38100" dist="38100" dir="2700000" algn="tl">
                    <a:srgbClr val="000000">
                      <a:alpha val="43137"/>
                    </a:srgbClr>
                  </a:outerShdw>
                </a:effectLst>
              </a:rPr>
              <a:t>selected</a:t>
            </a:r>
            <a:r>
              <a:rPr lang="en-US" dirty="0"/>
              <a:t> or </a:t>
            </a:r>
            <a:r>
              <a:rPr lang="en-US" b="1" u="sng" dirty="0">
                <a:solidFill>
                  <a:schemeClr val="tx2">
                    <a:lumMod val="60000"/>
                    <a:lumOff val="40000"/>
                  </a:schemeClr>
                </a:solidFill>
                <a:effectLst>
                  <a:outerShdw blurRad="38100" dist="38100" dir="2700000" algn="tl">
                    <a:srgbClr val="000000">
                      <a:alpha val="43137"/>
                    </a:srgbClr>
                  </a:outerShdw>
                </a:effectLst>
              </a:rPr>
              <a:t>rejected</a:t>
            </a:r>
            <a:r>
              <a:rPr lang="en-US" dirty="0"/>
              <a:t>.</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BASE RATES &amp; HIT RATES</a:t>
            </a:r>
          </a:p>
        </p:txBody>
      </p:sp>
      <p:sp>
        <p:nvSpPr>
          <p:cNvPr id="5" name="Oval 4"/>
          <p:cNvSpPr/>
          <p:nvPr/>
        </p:nvSpPr>
        <p:spPr>
          <a:xfrm>
            <a:off x="457200" y="4648200"/>
            <a:ext cx="2133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Applicant</a:t>
            </a:r>
          </a:p>
        </p:txBody>
      </p:sp>
      <p:sp>
        <p:nvSpPr>
          <p:cNvPr id="6" name="Rectangle 5"/>
          <p:cNvSpPr/>
          <p:nvPr/>
        </p:nvSpPr>
        <p:spPr>
          <a:xfrm>
            <a:off x="7010400" y="39624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Accept</a:t>
            </a:r>
          </a:p>
        </p:txBody>
      </p:sp>
      <p:sp>
        <p:nvSpPr>
          <p:cNvPr id="7" name="Rectangle 6"/>
          <p:cNvSpPr/>
          <p:nvPr/>
        </p:nvSpPr>
        <p:spPr>
          <a:xfrm>
            <a:off x="7010400" y="52578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Reject</a:t>
            </a:r>
          </a:p>
        </p:txBody>
      </p:sp>
      <p:cxnSp>
        <p:nvCxnSpPr>
          <p:cNvPr id="9" name="Straight Connector 8"/>
          <p:cNvCxnSpPr/>
          <p:nvPr/>
        </p:nvCxnSpPr>
        <p:spPr>
          <a:xfrm>
            <a:off x="2743200" y="5334000"/>
            <a:ext cx="19050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5377" y="4844534"/>
            <a:ext cx="909223" cy="369332"/>
          </a:xfrm>
          <a:prstGeom prst="rect">
            <a:avLst/>
          </a:prstGeom>
          <a:noFill/>
        </p:spPr>
        <p:txBody>
          <a:bodyPr wrap="none" rtlCol="0">
            <a:spAutoFit/>
          </a:bodyPr>
          <a:lstStyle/>
          <a:p>
            <a:r>
              <a:rPr lang="en-US" dirty="0"/>
              <a:t>Decision</a:t>
            </a:r>
          </a:p>
        </p:txBody>
      </p:sp>
      <p:cxnSp>
        <p:nvCxnSpPr>
          <p:cNvPr id="17" name="Shape 16"/>
          <p:cNvCxnSpPr>
            <a:stCxn id="10" idx="0"/>
          </p:cNvCxnSpPr>
          <p:nvPr/>
        </p:nvCxnSpPr>
        <p:spPr>
          <a:xfrm rot="5400000" flipH="1" flipV="1">
            <a:off x="6230316" y="4059273"/>
            <a:ext cx="4249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10" idx="2"/>
          </p:cNvCxnSpPr>
          <p:nvPr/>
        </p:nvCxnSpPr>
        <p:spPr>
          <a:xfrm rot="16200000" flipH="1">
            <a:off x="6192216" y="4891639"/>
            <a:ext cx="501134"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06179" y="4097179"/>
            <a:ext cx="923021" cy="2456021"/>
            <a:chOff x="4106179" y="4097179"/>
            <a:chExt cx="923021" cy="2456021"/>
          </a:xfrm>
        </p:grpSpPr>
        <p:cxnSp>
          <p:nvCxnSpPr>
            <p:cNvPr id="13" name="Straight Connector 12"/>
            <p:cNvCxnSpPr/>
            <p:nvPr/>
          </p:nvCxnSpPr>
          <p:spPr>
            <a:xfrm rot="5400000">
              <a:off x="3886200" y="53340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00600" y="4191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00600" y="4343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495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00600" y="4648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00600" y="4800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4953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00600" y="5105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00600" y="5257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800600" y="5410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800600" y="5562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00600" y="571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00600" y="5867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00600" y="6019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00600" y="6172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00600" y="6324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800600" y="6477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14800" y="4097179"/>
              <a:ext cx="694421" cy="246221"/>
            </a:xfrm>
            <a:prstGeom prst="rect">
              <a:avLst/>
            </a:prstGeom>
            <a:noFill/>
          </p:spPr>
          <p:txBody>
            <a:bodyPr wrap="none" rtlCol="0">
              <a:spAutoFit/>
            </a:bodyPr>
            <a:lstStyle/>
            <a:p>
              <a:r>
                <a:rPr lang="en-US" sz="1000" dirty="0"/>
                <a:t>High Score</a:t>
              </a:r>
            </a:p>
          </p:txBody>
        </p:sp>
        <p:sp>
          <p:nvSpPr>
            <p:cNvPr id="35" name="TextBox 34"/>
            <p:cNvSpPr txBox="1"/>
            <p:nvPr/>
          </p:nvSpPr>
          <p:spPr>
            <a:xfrm>
              <a:off x="4106179" y="6306979"/>
              <a:ext cx="679994" cy="246221"/>
            </a:xfrm>
            <a:prstGeom prst="rect">
              <a:avLst/>
            </a:prstGeom>
            <a:noFill/>
          </p:spPr>
          <p:txBody>
            <a:bodyPr wrap="none" rtlCol="0">
              <a:spAutoFit/>
            </a:bodyPr>
            <a:lstStyle/>
            <a:p>
              <a:r>
                <a:rPr lang="en-US" sz="1000" dirty="0"/>
                <a:t>Low Score</a:t>
              </a:r>
            </a:p>
          </p:txBody>
        </p:sp>
      </p:grpSp>
      <p:sp>
        <p:nvSpPr>
          <p:cNvPr id="39" name="Rectangle 38"/>
          <p:cNvSpPr/>
          <p:nvPr/>
        </p:nvSpPr>
        <p:spPr>
          <a:xfrm>
            <a:off x="5105400" y="4191000"/>
            <a:ext cx="1524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Rectangle 39"/>
          <p:cNvSpPr/>
          <p:nvPr/>
        </p:nvSpPr>
        <p:spPr>
          <a:xfrm>
            <a:off x="5105400" y="5105400"/>
            <a:ext cx="152400" cy="1371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44" name="Group 43"/>
          <p:cNvGrpSpPr/>
          <p:nvPr/>
        </p:nvGrpSpPr>
        <p:grpSpPr>
          <a:xfrm>
            <a:off x="3313219" y="4844534"/>
            <a:ext cx="2020781" cy="369332"/>
            <a:chOff x="3313219" y="4844534"/>
            <a:chExt cx="2020781" cy="369332"/>
          </a:xfrm>
        </p:grpSpPr>
        <p:cxnSp>
          <p:nvCxnSpPr>
            <p:cNvPr id="37" name="Straight Connector 36"/>
            <p:cNvCxnSpPr/>
            <p:nvPr/>
          </p:nvCxnSpPr>
          <p:spPr>
            <a:xfrm>
              <a:off x="45720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13219" y="4844534"/>
              <a:ext cx="1334981" cy="369332"/>
            </a:xfrm>
            <a:prstGeom prst="rect">
              <a:avLst/>
            </a:prstGeom>
            <a:noFill/>
          </p:spPr>
          <p:txBody>
            <a:bodyPr wrap="none" rtlCol="0">
              <a:spAutoFit/>
            </a:bodyPr>
            <a:lstStyle/>
            <a:p>
              <a:r>
                <a:rPr lang="en-US" dirty="0"/>
                <a:t>Cutting Score</a:t>
              </a:r>
            </a:p>
          </p:txBody>
        </p:sp>
      </p:grpSp>
      <p:cxnSp>
        <p:nvCxnSpPr>
          <p:cNvPr id="46" name="Straight Connector 45"/>
          <p:cNvCxnSpPr>
            <a:stCxn id="39" idx="3"/>
          </p:cNvCxnSpPr>
          <p:nvPr/>
        </p:nvCxnSpPr>
        <p:spPr>
          <a:xfrm>
            <a:off x="5257800" y="4572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257800" y="5562600"/>
            <a:ext cx="60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checkerboard(across)">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checkerboard(across)">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checkerboard(across)">
                                      <p:cBhvr>
                                        <p:cTn id="37" dur="500"/>
                                        <p:tgtEl>
                                          <p:spTgt spid="39"/>
                                        </p:tgtEl>
                                      </p:cBhvr>
                                    </p:animEffect>
                                  </p:childTnLst>
                                </p:cTn>
                              </p:par>
                              <p:par>
                                <p:cTn id="38" presetID="5" presetClass="entr" presetSubtype="10"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checkerboard(across)">
                                      <p:cBhvr>
                                        <p:cTn id="40" dur="500"/>
                                        <p:tgtEl>
                                          <p:spTgt spid="46"/>
                                        </p:tgtEl>
                                      </p:cBhvr>
                                    </p:animEffect>
                                  </p:childTnLst>
                                </p:cTn>
                              </p:par>
                              <p:par>
                                <p:cTn id="41" presetID="5" presetClass="entr" presetSubtype="1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heckerboard(across)">
                                      <p:cBhvr>
                                        <p:cTn id="43" dur="500"/>
                                        <p:tgtEl>
                                          <p:spTgt spid="1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checkerboard(across)">
                                      <p:cBhvr>
                                        <p:cTn id="51" dur="500"/>
                                        <p:tgtEl>
                                          <p:spTgt spid="40"/>
                                        </p:tgtEl>
                                      </p:cBhvr>
                                    </p:animEffect>
                                  </p:childTnLst>
                                </p:cTn>
                              </p:par>
                              <p:par>
                                <p:cTn id="52" presetID="5" presetClass="entr" presetSubtype="1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checkerboard(across)">
                                      <p:cBhvr>
                                        <p:cTn id="54" dur="500"/>
                                        <p:tgtEl>
                                          <p:spTgt spid="19"/>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par>
                                <p:cTn id="58" presetID="5"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checkerboard(across)">
                                      <p:cBhvr>
                                        <p:cTn id="60" dur="500"/>
                                        <p:tgtEl>
                                          <p:spTgt spid="48"/>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checkerboard(across)">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6" grpId="0" animBg="1"/>
      <p:bldP spid="7" grpId="0" animBg="1"/>
      <p:bldP spid="10" grpId="0"/>
      <p:bldP spid="39"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1219200"/>
          </a:xfrm>
        </p:spPr>
        <p:txBody>
          <a:bodyPr>
            <a:normAutofit lnSpcReduction="10000"/>
          </a:bodyPr>
          <a:lstStyle/>
          <a:p>
            <a:pPr>
              <a:buNone/>
            </a:pPr>
            <a:r>
              <a:rPr lang="en-US" dirty="0"/>
              <a:t>Hit rate is the percentage of cases in which a test accurately predicts success or failure on those people selected and rejected.</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HIT RATES</a:t>
            </a:r>
          </a:p>
        </p:txBody>
      </p:sp>
      <p:grpSp>
        <p:nvGrpSpPr>
          <p:cNvPr id="111" name="Group 110"/>
          <p:cNvGrpSpPr/>
          <p:nvPr/>
        </p:nvGrpSpPr>
        <p:grpSpPr>
          <a:xfrm>
            <a:off x="3426412" y="4331732"/>
            <a:ext cx="2669588" cy="849868"/>
            <a:chOff x="3426412" y="4331732"/>
            <a:chExt cx="2669588" cy="849868"/>
          </a:xfrm>
        </p:grpSpPr>
        <p:sp>
          <p:nvSpPr>
            <p:cNvPr id="7" name="Rectangle 6"/>
            <p:cNvSpPr/>
            <p:nvPr/>
          </p:nvSpPr>
          <p:spPr>
            <a:xfrm>
              <a:off x="4724400" y="4343400"/>
              <a:ext cx="1371600" cy="838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Reject</a:t>
              </a:r>
            </a:p>
          </p:txBody>
        </p:sp>
        <p:cxnSp>
          <p:nvCxnSpPr>
            <p:cNvPr id="19" name="Shape 18"/>
            <p:cNvCxnSpPr>
              <a:stCxn id="10" idx="2"/>
            </p:cNvCxnSpPr>
            <p:nvPr/>
          </p:nvCxnSpPr>
          <p:spPr>
            <a:xfrm rot="16200000" flipH="1">
              <a:off x="3764772" y="3993372"/>
              <a:ext cx="468868"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6705600" y="35052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Bad job</a:t>
            </a:r>
          </a:p>
        </p:txBody>
      </p:sp>
      <p:sp>
        <p:nvSpPr>
          <p:cNvPr id="24" name="Rectangle 23"/>
          <p:cNvSpPr/>
          <p:nvPr/>
        </p:nvSpPr>
        <p:spPr>
          <a:xfrm>
            <a:off x="6705600" y="42672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a:t>Good job</a:t>
            </a:r>
          </a:p>
        </p:txBody>
      </p:sp>
      <p:sp>
        <p:nvSpPr>
          <p:cNvPr id="25" name="Rectangle 24"/>
          <p:cNvSpPr/>
          <p:nvPr/>
        </p:nvSpPr>
        <p:spPr>
          <a:xfrm>
            <a:off x="6705600" y="4800600"/>
            <a:ext cx="762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Bad job</a:t>
            </a:r>
          </a:p>
        </p:txBody>
      </p:sp>
      <p:grpSp>
        <p:nvGrpSpPr>
          <p:cNvPr id="110" name="Group 109"/>
          <p:cNvGrpSpPr/>
          <p:nvPr/>
        </p:nvGrpSpPr>
        <p:grpSpPr>
          <a:xfrm>
            <a:off x="3426412" y="2286000"/>
            <a:ext cx="2669588" cy="1676400"/>
            <a:chOff x="3426412" y="2286000"/>
            <a:chExt cx="2669588" cy="1676400"/>
          </a:xfrm>
        </p:grpSpPr>
        <p:sp>
          <p:nvSpPr>
            <p:cNvPr id="6" name="Rectangle 5"/>
            <p:cNvSpPr/>
            <p:nvPr/>
          </p:nvSpPr>
          <p:spPr>
            <a:xfrm>
              <a:off x="4724400" y="3048000"/>
              <a:ext cx="13716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Accept</a:t>
              </a:r>
            </a:p>
          </p:txBody>
        </p:sp>
        <p:cxnSp>
          <p:nvCxnSpPr>
            <p:cNvPr id="17" name="Shape 16"/>
            <p:cNvCxnSpPr>
              <a:stCxn id="10" idx="0"/>
            </p:cNvCxnSpPr>
            <p:nvPr/>
          </p:nvCxnSpPr>
          <p:spPr>
            <a:xfrm rot="5400000" flipH="1" flipV="1">
              <a:off x="3770606" y="3161006"/>
              <a:ext cx="457200" cy="11455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24400" y="2286000"/>
              <a:ext cx="1371600" cy="646331"/>
            </a:xfrm>
            <a:prstGeom prst="rect">
              <a:avLst/>
            </a:prstGeom>
            <a:noFill/>
          </p:spPr>
          <p:txBody>
            <a:bodyPr wrap="square" rtlCol="0">
              <a:spAutoFit/>
            </a:bodyPr>
            <a:lstStyle/>
            <a:p>
              <a:pPr algn="ctr"/>
              <a:r>
                <a:rPr lang="en-US" dirty="0"/>
                <a:t>Selection</a:t>
              </a:r>
            </a:p>
            <a:p>
              <a:pPr algn="ctr"/>
              <a:r>
                <a:rPr lang="en-US" dirty="0"/>
                <a:t>Decision</a:t>
              </a:r>
            </a:p>
          </p:txBody>
        </p:sp>
      </p:grpSp>
      <p:grpSp>
        <p:nvGrpSpPr>
          <p:cNvPr id="112" name="Group 111"/>
          <p:cNvGrpSpPr/>
          <p:nvPr/>
        </p:nvGrpSpPr>
        <p:grpSpPr>
          <a:xfrm>
            <a:off x="6400800" y="2438400"/>
            <a:ext cx="1371600" cy="990600"/>
            <a:chOff x="6400800" y="2438400"/>
            <a:chExt cx="1371600" cy="990600"/>
          </a:xfrm>
        </p:grpSpPr>
        <p:sp>
          <p:nvSpPr>
            <p:cNvPr id="22" name="Rectangle 21"/>
            <p:cNvSpPr/>
            <p:nvPr/>
          </p:nvSpPr>
          <p:spPr>
            <a:xfrm>
              <a:off x="6705600" y="29718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a:t>Good job</a:t>
              </a:r>
            </a:p>
          </p:txBody>
        </p:sp>
        <p:sp>
          <p:nvSpPr>
            <p:cNvPr id="27" name="TextBox 26"/>
            <p:cNvSpPr txBox="1"/>
            <p:nvPr/>
          </p:nvSpPr>
          <p:spPr>
            <a:xfrm>
              <a:off x="6400800" y="2438400"/>
              <a:ext cx="1371600" cy="369332"/>
            </a:xfrm>
            <a:prstGeom prst="rect">
              <a:avLst/>
            </a:prstGeom>
            <a:noFill/>
          </p:spPr>
          <p:txBody>
            <a:bodyPr wrap="square" rtlCol="0">
              <a:spAutoFit/>
            </a:bodyPr>
            <a:lstStyle/>
            <a:p>
              <a:pPr algn="ctr"/>
              <a:r>
                <a:rPr lang="en-US" dirty="0"/>
                <a:t>Performance</a:t>
              </a:r>
            </a:p>
          </p:txBody>
        </p:sp>
      </p:grpSp>
      <p:grpSp>
        <p:nvGrpSpPr>
          <p:cNvPr id="109" name="Group 108"/>
          <p:cNvGrpSpPr/>
          <p:nvPr/>
        </p:nvGrpSpPr>
        <p:grpSpPr>
          <a:xfrm>
            <a:off x="1981198" y="3962400"/>
            <a:ext cx="1899825" cy="1524000"/>
            <a:chOff x="1981198" y="3962400"/>
            <a:chExt cx="1899825" cy="1524000"/>
          </a:xfrm>
        </p:grpSpPr>
        <p:cxnSp>
          <p:nvCxnSpPr>
            <p:cNvPr id="9" name="Straight Connector 8"/>
            <p:cNvCxnSpPr/>
            <p:nvPr/>
          </p:nvCxnSpPr>
          <p:spPr>
            <a:xfrm>
              <a:off x="1981200" y="4114800"/>
              <a:ext cx="10668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71800" y="3962400"/>
              <a:ext cx="909223" cy="369332"/>
            </a:xfrm>
            <a:prstGeom prst="rect">
              <a:avLst/>
            </a:prstGeom>
            <a:noFill/>
          </p:spPr>
          <p:txBody>
            <a:bodyPr wrap="none" rtlCol="0">
              <a:spAutoFit/>
            </a:bodyPr>
            <a:lstStyle/>
            <a:p>
              <a:r>
                <a:rPr lang="en-US" dirty="0"/>
                <a:t>Decision</a:t>
              </a:r>
            </a:p>
          </p:txBody>
        </p:sp>
        <p:cxnSp>
          <p:nvCxnSpPr>
            <p:cNvPr id="84" name="Straight Connector 83"/>
            <p:cNvCxnSpPr>
              <a:stCxn id="69" idx="0"/>
            </p:cNvCxnSpPr>
            <p:nvPr/>
          </p:nvCxnSpPr>
          <p:spPr>
            <a:xfrm rot="16200000" flipV="1">
              <a:off x="1306684" y="4789314"/>
              <a:ext cx="1371600" cy="2257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609600" y="4724400"/>
            <a:ext cx="2590800" cy="1600200"/>
            <a:chOff x="609600" y="4724400"/>
            <a:chExt cx="2590800" cy="1600200"/>
          </a:xfrm>
        </p:grpSpPr>
        <p:grpSp>
          <p:nvGrpSpPr>
            <p:cNvPr id="108" name="Group 107"/>
            <p:cNvGrpSpPr/>
            <p:nvPr/>
          </p:nvGrpSpPr>
          <p:grpSpPr>
            <a:xfrm>
              <a:off x="609600" y="4724400"/>
              <a:ext cx="2590800" cy="1223665"/>
              <a:chOff x="609600" y="4724400"/>
              <a:chExt cx="2590800" cy="1223665"/>
            </a:xfrm>
          </p:grpSpPr>
          <p:cxnSp>
            <p:nvCxnSpPr>
              <p:cNvPr id="28" name="Straight Connector 27"/>
              <p:cNvCxnSpPr/>
              <p:nvPr/>
            </p:nvCxnSpPr>
            <p:spPr>
              <a:xfrm>
                <a:off x="779621" y="4953001"/>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a:off x="665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a:off x="817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970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a:off x="1122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a:off x="1274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a:off x="1427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1579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a:off x="1732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1884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a:off x="2036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a:off x="2189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a:off x="23417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a:off x="24941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a:off x="26465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a:off x="27989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a:off x="2951321" y="5067301"/>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6200000">
                <a:off x="2730079" y="5397080"/>
                <a:ext cx="694421" cy="246221"/>
              </a:xfrm>
              <a:prstGeom prst="rect">
                <a:avLst/>
              </a:prstGeom>
              <a:noFill/>
            </p:spPr>
            <p:txBody>
              <a:bodyPr wrap="none" rtlCol="0">
                <a:spAutoFit/>
              </a:bodyPr>
              <a:lstStyle/>
              <a:p>
                <a:r>
                  <a:rPr lang="en-US" sz="1000" dirty="0"/>
                  <a:t>High Score</a:t>
                </a:r>
              </a:p>
            </p:txBody>
          </p:sp>
          <p:sp>
            <p:nvSpPr>
              <p:cNvPr id="46" name="TextBox 45"/>
              <p:cNvSpPr txBox="1"/>
              <p:nvPr/>
            </p:nvSpPr>
            <p:spPr>
              <a:xfrm rot="16200000">
                <a:off x="392714" y="5412914"/>
                <a:ext cx="679994" cy="246221"/>
              </a:xfrm>
              <a:prstGeom prst="rect">
                <a:avLst/>
              </a:prstGeom>
              <a:noFill/>
            </p:spPr>
            <p:txBody>
              <a:bodyPr wrap="none" rtlCol="0">
                <a:spAutoFit/>
              </a:bodyPr>
              <a:lstStyle/>
              <a:p>
                <a:r>
                  <a:rPr lang="en-US" sz="1000" dirty="0"/>
                  <a:t>Low Score</a:t>
                </a:r>
              </a:p>
            </p:txBody>
          </p:sp>
          <p:sp>
            <p:nvSpPr>
              <p:cNvPr id="48" name="Rectangle 47"/>
              <p:cNvSpPr/>
              <p:nvPr/>
            </p:nvSpPr>
            <p:spPr>
              <a:xfrm rot="16200000">
                <a:off x="1304210" y="4199811"/>
                <a:ext cx="152399" cy="12015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rot="16200000">
                <a:off x="2447210" y="4258389"/>
                <a:ext cx="152399" cy="108442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1645337" y="5486400"/>
                <a:ext cx="716863" cy="461665"/>
              </a:xfrm>
              <a:prstGeom prst="rect">
                <a:avLst/>
              </a:prstGeom>
              <a:noFill/>
            </p:spPr>
            <p:txBody>
              <a:bodyPr wrap="none" rtlCol="0">
                <a:spAutoFit/>
              </a:bodyPr>
              <a:lstStyle/>
              <a:p>
                <a:pPr algn="ctr"/>
                <a:r>
                  <a:rPr lang="en-US" sz="1200" b="1" dirty="0"/>
                  <a:t>Cutting </a:t>
                </a:r>
              </a:p>
              <a:p>
                <a:pPr algn="ctr"/>
                <a:r>
                  <a:rPr lang="en-US" sz="1200" b="1" dirty="0"/>
                  <a:t>Score</a:t>
                </a:r>
              </a:p>
            </p:txBody>
          </p:sp>
          <p:cxnSp>
            <p:nvCxnSpPr>
              <p:cNvPr id="101" name="Straight Arrow Connector 100"/>
              <p:cNvCxnSpPr/>
              <p:nvPr/>
            </p:nvCxnSpPr>
            <p:spPr>
              <a:xfrm rot="5400000" flipH="1" flipV="1">
                <a:off x="2058194" y="5561806"/>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02" name="Oval 101"/>
            <p:cNvSpPr/>
            <p:nvPr/>
          </p:nvSpPr>
          <p:spPr>
            <a:xfrm>
              <a:off x="1981200" y="5943600"/>
              <a:ext cx="914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Applicant</a:t>
              </a:r>
            </a:p>
          </p:txBody>
        </p:sp>
      </p:grpSp>
      <p:sp>
        <p:nvSpPr>
          <p:cNvPr id="103" name="TextBox 102"/>
          <p:cNvSpPr txBox="1"/>
          <p:nvPr/>
        </p:nvSpPr>
        <p:spPr>
          <a:xfrm>
            <a:off x="7741771" y="3075801"/>
            <a:ext cx="401072" cy="276999"/>
          </a:xfrm>
          <a:prstGeom prst="rect">
            <a:avLst/>
          </a:prstGeom>
          <a:noFill/>
        </p:spPr>
        <p:txBody>
          <a:bodyPr wrap="none" rtlCol="0">
            <a:spAutoFit/>
          </a:bodyPr>
          <a:lstStyle/>
          <a:p>
            <a:pPr algn="ctr"/>
            <a:r>
              <a:rPr lang="en-US" sz="1200" b="1" dirty="0">
                <a:solidFill>
                  <a:schemeClr val="bg2">
                    <a:lumMod val="50000"/>
                  </a:schemeClr>
                </a:solidFill>
              </a:rPr>
              <a:t>Hit</a:t>
            </a:r>
          </a:p>
        </p:txBody>
      </p:sp>
      <p:sp>
        <p:nvSpPr>
          <p:cNvPr id="104" name="TextBox 103"/>
          <p:cNvSpPr txBox="1"/>
          <p:nvPr/>
        </p:nvSpPr>
        <p:spPr>
          <a:xfrm>
            <a:off x="7696200" y="3609201"/>
            <a:ext cx="481222" cy="276999"/>
          </a:xfrm>
          <a:prstGeom prst="rect">
            <a:avLst/>
          </a:prstGeom>
          <a:noFill/>
        </p:spPr>
        <p:txBody>
          <a:bodyPr wrap="none" rtlCol="0">
            <a:spAutoFit/>
          </a:bodyPr>
          <a:lstStyle/>
          <a:p>
            <a:pPr algn="ctr"/>
            <a:r>
              <a:rPr lang="en-US" sz="1200" b="1" dirty="0">
                <a:solidFill>
                  <a:srgbClr val="FF0000"/>
                </a:solidFill>
              </a:rPr>
              <a:t>Miss</a:t>
            </a:r>
          </a:p>
        </p:txBody>
      </p:sp>
      <p:sp>
        <p:nvSpPr>
          <p:cNvPr id="105" name="TextBox 104"/>
          <p:cNvSpPr txBox="1"/>
          <p:nvPr/>
        </p:nvSpPr>
        <p:spPr>
          <a:xfrm>
            <a:off x="7696200" y="4371201"/>
            <a:ext cx="481222" cy="276999"/>
          </a:xfrm>
          <a:prstGeom prst="rect">
            <a:avLst/>
          </a:prstGeom>
          <a:noFill/>
        </p:spPr>
        <p:txBody>
          <a:bodyPr wrap="none" rtlCol="0">
            <a:spAutoFit/>
          </a:bodyPr>
          <a:lstStyle/>
          <a:p>
            <a:pPr algn="ctr"/>
            <a:r>
              <a:rPr lang="en-US" sz="1200" b="1" dirty="0">
                <a:solidFill>
                  <a:srgbClr val="FF0000"/>
                </a:solidFill>
              </a:rPr>
              <a:t>Miss</a:t>
            </a:r>
          </a:p>
        </p:txBody>
      </p:sp>
      <p:sp>
        <p:nvSpPr>
          <p:cNvPr id="106" name="TextBox 105"/>
          <p:cNvSpPr txBox="1"/>
          <p:nvPr/>
        </p:nvSpPr>
        <p:spPr>
          <a:xfrm>
            <a:off x="7736275" y="4904601"/>
            <a:ext cx="401072" cy="276999"/>
          </a:xfrm>
          <a:prstGeom prst="rect">
            <a:avLst/>
          </a:prstGeom>
          <a:noFill/>
        </p:spPr>
        <p:txBody>
          <a:bodyPr wrap="none" rtlCol="0">
            <a:spAutoFit/>
          </a:bodyPr>
          <a:lstStyle/>
          <a:p>
            <a:pPr algn="ctr"/>
            <a:r>
              <a:rPr lang="en-US" sz="1200" b="1" dirty="0">
                <a:solidFill>
                  <a:schemeClr val="bg2">
                    <a:lumMod val="50000"/>
                  </a:schemeClr>
                </a:solidFill>
              </a:rPr>
              <a:t>Hit</a:t>
            </a:r>
          </a:p>
        </p:txBody>
      </p:sp>
      <p:sp>
        <p:nvSpPr>
          <p:cNvPr id="107" name="TextBox 106"/>
          <p:cNvSpPr txBox="1"/>
          <p:nvPr/>
        </p:nvSpPr>
        <p:spPr>
          <a:xfrm>
            <a:off x="4731747" y="5410200"/>
            <a:ext cx="3193053" cy="646331"/>
          </a:xfrm>
          <a:prstGeom prst="rect">
            <a:avLst/>
          </a:prstGeom>
          <a:noFill/>
        </p:spPr>
        <p:txBody>
          <a:bodyPr wrap="square" rtlCol="0">
            <a:spAutoFit/>
          </a:bodyPr>
          <a:lstStyle/>
          <a:p>
            <a:r>
              <a:rPr lang="en-US" dirty="0"/>
              <a:t>The applicant was accepted but did a bad job.  This person is a</a:t>
            </a:r>
          </a:p>
        </p:txBody>
      </p:sp>
      <p:sp>
        <p:nvSpPr>
          <p:cNvPr id="114" name="TextBox 113"/>
          <p:cNvSpPr txBox="1"/>
          <p:nvPr/>
        </p:nvSpPr>
        <p:spPr>
          <a:xfrm>
            <a:off x="6907750" y="5715000"/>
            <a:ext cx="688010" cy="338554"/>
          </a:xfrm>
          <a:prstGeom prst="rect">
            <a:avLst/>
          </a:prstGeom>
          <a:noFill/>
        </p:spPr>
        <p:txBody>
          <a:bodyPr wrap="none" rtlCol="0">
            <a:spAutoFit/>
          </a:bodyPr>
          <a:lstStyle/>
          <a:p>
            <a:pPr algn="ctr"/>
            <a:r>
              <a:rPr lang="en-US" sz="1600" b="1" dirty="0">
                <a:solidFill>
                  <a:srgbClr val="FF0000"/>
                </a:solidFill>
              </a:rPr>
              <a:t>MISS.</a:t>
            </a:r>
          </a:p>
        </p:txBody>
      </p:sp>
      <p:sp>
        <p:nvSpPr>
          <p:cNvPr id="115" name="TextBox 114"/>
          <p:cNvSpPr txBox="1"/>
          <p:nvPr/>
        </p:nvSpPr>
        <p:spPr>
          <a:xfrm>
            <a:off x="4724400" y="6059269"/>
            <a:ext cx="3193053" cy="646331"/>
          </a:xfrm>
          <a:prstGeom prst="rect">
            <a:avLst/>
          </a:prstGeom>
          <a:noFill/>
        </p:spPr>
        <p:txBody>
          <a:bodyPr wrap="square" rtlCol="0">
            <a:spAutoFit/>
          </a:bodyPr>
          <a:lstStyle/>
          <a:p>
            <a:r>
              <a:rPr lang="en-US" dirty="0"/>
              <a:t>The goal in personnel selection is to maximize hits and minimize misses.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checkerboard(across)">
                                      <p:cBhvr>
                                        <p:cTn id="12" dur="500"/>
                                        <p:tgtEl>
                                          <p:spTgt spid="1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9"/>
                                        </p:tgtEl>
                                        <p:attrNameLst>
                                          <p:attrName>style.visibility</p:attrName>
                                        </p:attrNameLst>
                                      </p:cBhvr>
                                      <p:to>
                                        <p:strVal val="visible"/>
                                      </p:to>
                                    </p:set>
                                    <p:animEffect transition="in" filter="checkerboard(across)">
                                      <p:cBhvr>
                                        <p:cTn id="17" dur="500"/>
                                        <p:tgtEl>
                                          <p:spTgt spid="10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0"/>
                                        </p:tgtEl>
                                        <p:attrNameLst>
                                          <p:attrName>style.visibility</p:attrName>
                                        </p:attrNameLst>
                                      </p:cBhvr>
                                      <p:to>
                                        <p:strVal val="visible"/>
                                      </p:to>
                                    </p:set>
                                    <p:animEffect transition="in" filter="checkerboard(across)">
                                      <p:cBhvr>
                                        <p:cTn id="22" dur="500"/>
                                        <p:tgtEl>
                                          <p:spTgt spid="1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checkerboard(across)">
                                      <p:cBhvr>
                                        <p:cTn id="27" dur="500"/>
                                        <p:tgtEl>
                                          <p:spTgt spid="1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2"/>
                                        </p:tgtEl>
                                        <p:attrNameLst>
                                          <p:attrName>style.visibility</p:attrName>
                                        </p:attrNameLst>
                                      </p:cBhvr>
                                      <p:to>
                                        <p:strVal val="visible"/>
                                      </p:to>
                                    </p:set>
                                    <p:animEffect transition="in" filter="checkerboard(across)">
                                      <p:cBhvr>
                                        <p:cTn id="32" dur="500"/>
                                        <p:tgtEl>
                                          <p:spTgt spid="1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checkerboard(across)">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checkerboard(across)">
                                      <p:cBhvr>
                                        <p:cTn id="47" dur="500"/>
                                        <p:tgtEl>
                                          <p:spTgt spid="104"/>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heckerboard(across)">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5"/>
                                        </p:tgtEl>
                                        <p:attrNameLst>
                                          <p:attrName>style.visibility</p:attrName>
                                        </p:attrNameLst>
                                      </p:cBhvr>
                                      <p:to>
                                        <p:strVal val="visible"/>
                                      </p:to>
                                    </p:set>
                                    <p:animEffect transition="in" filter="checkerboard(across)">
                                      <p:cBhvr>
                                        <p:cTn id="57" dur="500"/>
                                        <p:tgtEl>
                                          <p:spTgt spid="10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heckerboard(across)">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checkerboard(across)">
                                      <p:cBhvr>
                                        <p:cTn id="67" dur="500"/>
                                        <p:tgtEl>
                                          <p:spTgt spid="10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07"/>
                                        </p:tgtEl>
                                        <p:attrNameLst>
                                          <p:attrName>style.visibility</p:attrName>
                                        </p:attrNameLst>
                                      </p:cBhvr>
                                      <p:to>
                                        <p:strVal val="visible"/>
                                      </p:to>
                                    </p:set>
                                    <p:animEffect transition="in" filter="checkerboard(across)">
                                      <p:cBhvr>
                                        <p:cTn id="72" dur="500"/>
                                        <p:tgtEl>
                                          <p:spTgt spid="10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114">
                                            <p:txEl>
                                              <p:pRg st="0" end="0"/>
                                            </p:txEl>
                                          </p:spTgt>
                                        </p:tgtEl>
                                        <p:attrNameLst>
                                          <p:attrName>style.visibility</p:attrName>
                                        </p:attrNameLst>
                                      </p:cBhvr>
                                      <p:to>
                                        <p:strVal val="visible"/>
                                      </p:to>
                                    </p:set>
                                    <p:animEffect transition="in" filter="checkerboard(across)">
                                      <p:cBhvr>
                                        <p:cTn id="77" dur="500"/>
                                        <p:tgtEl>
                                          <p:spTgt spid="114">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15"/>
                                        </p:tgtEl>
                                        <p:attrNameLst>
                                          <p:attrName>style.visibility</p:attrName>
                                        </p:attrNameLst>
                                      </p:cBhvr>
                                      <p:to>
                                        <p:strVal val="visible"/>
                                      </p:to>
                                    </p:set>
                                    <p:animEffect transition="in" filter="checkerboard(across)">
                                      <p:cBhvr>
                                        <p:cTn id="8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24" grpId="0" animBg="1"/>
      <p:bldP spid="25" grpId="0" animBg="1"/>
      <p:bldP spid="103" grpId="0"/>
      <p:bldP spid="104" grpId="0"/>
      <p:bldP spid="105" grpId="0"/>
      <p:bldP spid="106" grpId="0"/>
      <p:bldP spid="107" grpId="0"/>
      <p:bldP spid="1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Group 91"/>
          <p:cNvGrpSpPr/>
          <p:nvPr/>
        </p:nvGrpSpPr>
        <p:grpSpPr>
          <a:xfrm>
            <a:off x="5562600" y="4495799"/>
            <a:ext cx="1600201" cy="1981201"/>
            <a:chOff x="5562600" y="4495799"/>
            <a:chExt cx="1600201" cy="1981201"/>
          </a:xfrm>
        </p:grpSpPr>
        <p:sp>
          <p:nvSpPr>
            <p:cNvPr id="85" name="Rectangle 84"/>
            <p:cNvSpPr/>
            <p:nvPr/>
          </p:nvSpPr>
          <p:spPr>
            <a:xfrm>
              <a:off x="5562600" y="4998030"/>
              <a:ext cx="1600200" cy="147897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9" name="Straight Connector 58"/>
            <p:cNvCxnSpPr/>
            <p:nvPr/>
          </p:nvCxnSpPr>
          <p:spPr>
            <a:xfrm rot="5400000" flipH="1" flipV="1">
              <a:off x="5211042" y="4847358"/>
              <a:ext cx="703117"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562600" y="4495804"/>
              <a:ext cx="1600200" cy="40178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a:t>If a test can add to the base rate, it is worth using.</a:t>
              </a:r>
            </a:p>
          </p:txBody>
        </p:sp>
        <p:cxnSp>
          <p:nvCxnSpPr>
            <p:cNvPr id="73" name="Straight Connector 72"/>
            <p:cNvCxnSpPr/>
            <p:nvPr/>
          </p:nvCxnSpPr>
          <p:spPr>
            <a:xfrm rot="5400000" flipH="1" flipV="1">
              <a:off x="6811240" y="4847359"/>
              <a:ext cx="703120" cy="3"/>
            </a:xfrm>
            <a:prstGeom prst="line">
              <a:avLst/>
            </a:prstGeom>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562600" y="5943600"/>
              <a:ext cx="1600200" cy="3013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90" name="Straight Arrow Connector 89"/>
            <p:cNvCxnSpPr>
              <a:stCxn id="86" idx="1"/>
              <a:endCxn id="86" idx="3"/>
            </p:cNvCxnSpPr>
            <p:nvPr/>
          </p:nvCxnSpPr>
          <p:spPr>
            <a:xfrm rot="10800000" flipH="1">
              <a:off x="5562600" y="6094268"/>
              <a:ext cx="1600200" cy="1588"/>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sz="quarter" idx="1"/>
          </p:nvPr>
        </p:nvSpPr>
        <p:spPr>
          <a:xfrm>
            <a:off x="914400" y="1447800"/>
            <a:ext cx="7772400" cy="914400"/>
          </a:xfrm>
        </p:spPr>
        <p:txBody>
          <a:bodyPr>
            <a:normAutofit/>
          </a:bodyPr>
          <a:lstStyle/>
          <a:p>
            <a:pPr>
              <a:buNone/>
            </a:pPr>
            <a:r>
              <a:rPr lang="en-US" dirty="0"/>
              <a:t>Base rate is the percentage of cases in a population in which a particular characteristic occurs without the use of a test.</a:t>
            </a:r>
          </a:p>
          <a:p>
            <a:pPr>
              <a:buNone/>
            </a:pPr>
            <a:endParaRPr lang="en-US" dirty="0"/>
          </a:p>
        </p:txBody>
      </p:sp>
      <p:sp>
        <p:nvSpPr>
          <p:cNvPr id="4" name="Title 1"/>
          <p:cNvSpPr>
            <a:spLocks noGrp="1"/>
          </p:cNvSpPr>
          <p:nvPr>
            <p:ph type="title"/>
          </p:nvPr>
        </p:nvSpPr>
        <p:spPr/>
        <p:txBody>
          <a:bodyPr>
            <a:normAutofit fontScale="90000"/>
          </a:bodyPr>
          <a:lstStyle/>
          <a:p>
            <a:r>
              <a:rPr lang="en-US" dirty="0"/>
              <a:t>Personnel Psychology:  Employee Selection:  </a:t>
            </a:r>
            <a:r>
              <a:rPr lang="en-US" dirty="0">
                <a:solidFill>
                  <a:schemeClr val="tx2">
                    <a:lumMod val="60000"/>
                    <a:lumOff val="40000"/>
                  </a:schemeClr>
                </a:solidFill>
              </a:rPr>
              <a:t>BASE RATES</a:t>
            </a:r>
          </a:p>
        </p:txBody>
      </p:sp>
      <p:sp>
        <p:nvSpPr>
          <p:cNvPr id="54" name="Content Placeholder 2"/>
          <p:cNvSpPr txBox="1">
            <a:spLocks/>
          </p:cNvSpPr>
          <p:nvPr/>
        </p:nvSpPr>
        <p:spPr>
          <a:xfrm>
            <a:off x="914400" y="22860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If the base rate is higher than the hit rate, then</a:t>
            </a:r>
            <a:r>
              <a:rPr kumimoji="0" lang="en-US" sz="2600" b="0" i="0" u="none" strike="noStrike" kern="1200" cap="none" spc="0" normalizeH="0" noProof="0" dirty="0">
                <a:ln>
                  <a:noFill/>
                </a:ln>
                <a:solidFill>
                  <a:schemeClr val="tx1"/>
                </a:solidFill>
                <a:effectLst/>
                <a:uLnTx/>
                <a:uFillTx/>
                <a:latin typeface="+mn-lt"/>
                <a:ea typeface="+mn-ea"/>
                <a:cs typeface="+mn-cs"/>
              </a:rPr>
              <a:t> the use of a test for selection is unnecessary– unless the test is intended to make selections better than the base rate</a:t>
            </a:r>
            <a:r>
              <a:rPr kumimoji="0" lang="en-US" sz="2600" b="0" i="0" u="none" strike="noStrike" kern="1200" cap="none" spc="0" normalizeH="0" baseline="0" noProof="0" dirty="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5" name="Content Placeholder 2"/>
          <p:cNvSpPr txBox="1">
            <a:spLocks/>
          </p:cNvSpPr>
          <p:nvPr/>
        </p:nvSpPr>
        <p:spPr>
          <a:xfrm>
            <a:off x="914400" y="3505200"/>
            <a:ext cx="7772400" cy="1143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The key to effective testing for selection</a:t>
            </a:r>
            <a:r>
              <a:rPr kumimoji="0" lang="en-US" sz="2600" b="0" i="0" u="none" strike="noStrike" kern="1200" cap="none" spc="0" normalizeH="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mn-lt"/>
                <a:ea typeface="+mn-ea"/>
                <a:cs typeface="+mn-cs"/>
              </a:rPr>
              <a:t>is to add</a:t>
            </a:r>
            <a:r>
              <a:rPr kumimoji="0" lang="en-US" sz="2600" b="0" i="0" u="none" strike="noStrike" kern="1200" cap="none" spc="0" normalizeH="0" noProof="0" dirty="0">
                <a:ln>
                  <a:noFill/>
                </a:ln>
                <a:solidFill>
                  <a:schemeClr val="tx1"/>
                </a:solidFill>
                <a:effectLst/>
                <a:uLnTx/>
                <a:uFillTx/>
                <a:latin typeface="+mn-lt"/>
                <a:ea typeface="+mn-ea"/>
                <a:cs typeface="+mn-cs"/>
              </a:rPr>
              <a:t> information (or features) beyond what is known from the base rate.</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6" name="Rectangle 55"/>
          <p:cNvSpPr/>
          <p:nvPr/>
        </p:nvSpPr>
        <p:spPr>
          <a:xfrm>
            <a:off x="152400" y="5029203"/>
            <a:ext cx="54102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1200" b="1" dirty="0"/>
              <a:t>Base Rate: 60%  </a:t>
            </a:r>
            <a:r>
              <a:rPr lang="en-US" sz="1200" dirty="0"/>
              <a:t>[60% of applicants not taking the MCAT would succeed in medical school.]  </a:t>
            </a:r>
          </a:p>
        </p:txBody>
      </p:sp>
      <p:sp>
        <p:nvSpPr>
          <p:cNvPr id="57" name="Rectangle 56"/>
          <p:cNvSpPr/>
          <p:nvPr/>
        </p:nvSpPr>
        <p:spPr>
          <a:xfrm>
            <a:off x="152400" y="5410203"/>
            <a:ext cx="7010400" cy="3048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400" dirty="0"/>
              <a:t>MCAT Hit Rate:  80%    [80% of applicants exceeding a score of 30 succeed in medical school]</a:t>
            </a:r>
          </a:p>
        </p:txBody>
      </p:sp>
      <p:sp>
        <p:nvSpPr>
          <p:cNvPr id="67" name="Rectangle 66"/>
          <p:cNvSpPr/>
          <p:nvPr/>
        </p:nvSpPr>
        <p:spPr>
          <a:xfrm>
            <a:off x="7162800" y="5410203"/>
            <a:ext cx="17526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a:t>20% with a score of 30 or above  fail in medical school.</a:t>
            </a:r>
          </a:p>
        </p:txBody>
      </p:sp>
      <p:grpSp>
        <p:nvGrpSpPr>
          <p:cNvPr id="87" name="Group 86"/>
          <p:cNvGrpSpPr/>
          <p:nvPr/>
        </p:nvGrpSpPr>
        <p:grpSpPr>
          <a:xfrm>
            <a:off x="5562600" y="4950026"/>
            <a:ext cx="3352800" cy="463154"/>
            <a:chOff x="5562600" y="5331023"/>
            <a:chExt cx="3352800" cy="463154"/>
          </a:xfrm>
        </p:grpSpPr>
        <p:sp>
          <p:nvSpPr>
            <p:cNvPr id="72" name="Rectangle 71"/>
            <p:cNvSpPr/>
            <p:nvPr/>
          </p:nvSpPr>
          <p:spPr>
            <a:xfrm>
              <a:off x="5562600" y="5410200"/>
              <a:ext cx="33528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100" dirty="0"/>
            </a:p>
          </p:txBody>
        </p:sp>
        <p:sp>
          <p:nvSpPr>
            <p:cNvPr id="74" name="TextBox 73"/>
            <p:cNvSpPr txBox="1"/>
            <p:nvPr/>
          </p:nvSpPr>
          <p:spPr>
            <a:xfrm>
              <a:off x="5562600" y="5331023"/>
              <a:ext cx="3352800" cy="307777"/>
            </a:xfrm>
            <a:prstGeom prst="rect">
              <a:avLst/>
            </a:prstGeom>
            <a:noFill/>
          </p:spPr>
          <p:txBody>
            <a:bodyPr wrap="square" rtlCol="0">
              <a:spAutoFit/>
            </a:bodyPr>
            <a:lstStyle/>
            <a:p>
              <a:r>
                <a:rPr lang="en-US" sz="1200" dirty="0"/>
                <a:t>40% of applicants not taking the MCAT would fail in </a:t>
              </a:r>
              <a:r>
                <a:rPr lang="en-US" sz="1400" dirty="0"/>
                <a:t> </a:t>
              </a:r>
            </a:p>
          </p:txBody>
        </p:sp>
        <p:sp>
          <p:nvSpPr>
            <p:cNvPr id="76" name="TextBox 75"/>
            <p:cNvSpPr txBox="1"/>
            <p:nvPr/>
          </p:nvSpPr>
          <p:spPr>
            <a:xfrm>
              <a:off x="5562600" y="5486400"/>
              <a:ext cx="1693119" cy="307777"/>
            </a:xfrm>
            <a:prstGeom prst="rect">
              <a:avLst/>
            </a:prstGeom>
            <a:noFill/>
          </p:spPr>
          <p:txBody>
            <a:bodyPr wrap="square" rtlCol="0">
              <a:spAutoFit/>
            </a:bodyPr>
            <a:lstStyle/>
            <a:p>
              <a:r>
                <a:rPr lang="en-US" sz="1200" dirty="0"/>
                <a:t>medical school</a:t>
              </a:r>
              <a:r>
                <a:rPr lang="en-US" sz="1400" dirty="0"/>
                <a: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
                                            <p:txEl>
                                              <p:pRg st="0" end="0"/>
                                            </p:txEl>
                                          </p:spTgt>
                                        </p:tgtEl>
                                        <p:attrNameLst>
                                          <p:attrName>style.visibility</p:attrName>
                                        </p:attrNameLst>
                                      </p:cBhvr>
                                      <p:to>
                                        <p:strVal val="visible"/>
                                      </p:to>
                                    </p:set>
                                    <p:animEffect transition="in" filter="checkerboard(across)">
                                      <p:cBhvr>
                                        <p:cTn id="12" dur="500"/>
                                        <p:tgtEl>
                                          <p:spTgt spid="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
                                            <p:txEl>
                                              <p:pRg st="0" end="0"/>
                                            </p:txEl>
                                          </p:spTgt>
                                        </p:tgtEl>
                                        <p:attrNameLst>
                                          <p:attrName>style.visibility</p:attrName>
                                        </p:attrNameLst>
                                      </p:cBhvr>
                                      <p:to>
                                        <p:strVal val="visible"/>
                                      </p:to>
                                    </p:set>
                                    <p:animEffect transition="in" filter="checkerboard(across)">
                                      <p:cBhvr>
                                        <p:cTn id="17" dur="500"/>
                                        <p:tgtEl>
                                          <p:spTgt spid="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checkerboard(across)">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checkerboard(across)">
                                      <p:cBhvr>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checkerboard(across)">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checkerboard(across)">
                                      <p:cBhvr>
                                        <p:cTn id="37" dur="500"/>
                                        <p:tgtEl>
                                          <p:spTgt spid="6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diamond(in)">
                                      <p:cBhvr>
                                        <p:cTn id="42" dur="2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4" grpId="0" build="p"/>
      <p:bldP spid="55" grpId="0" build="p"/>
      <p:bldP spid="56" grpId="0" animBg="1"/>
      <p:bldP spid="57" grpId="0" animBg="1"/>
      <p:bldP spid="6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Hits and Misses:  Types of Misses</a:t>
            </a:r>
          </a:p>
        </p:txBody>
      </p:sp>
      <p:sp>
        <p:nvSpPr>
          <p:cNvPr id="3" name="Content Placeholder 2"/>
          <p:cNvSpPr>
            <a:spLocks noGrp="1"/>
          </p:cNvSpPr>
          <p:nvPr>
            <p:ph sz="quarter" idx="1"/>
          </p:nvPr>
        </p:nvSpPr>
        <p:spPr>
          <a:xfrm>
            <a:off x="914400" y="1447800"/>
            <a:ext cx="7772400" cy="5257800"/>
          </a:xfrm>
        </p:spPr>
        <p:txBody>
          <a:bodyPr>
            <a:normAutofit fontScale="85000" lnSpcReduction="20000"/>
          </a:bodyPr>
          <a:lstStyle/>
          <a:p>
            <a:r>
              <a:rPr lang="en-US" sz="2700" dirty="0"/>
              <a:t>One type of miss is a </a:t>
            </a:r>
            <a:r>
              <a:rPr lang="en-US" sz="2700" dirty="0">
                <a:solidFill>
                  <a:schemeClr val="tx2">
                    <a:lumMod val="60000"/>
                    <a:lumOff val="40000"/>
                  </a:schemeClr>
                </a:solidFill>
              </a:rPr>
              <a:t>FALSE NEGATIVE</a:t>
            </a:r>
          </a:p>
          <a:p>
            <a:pPr lvl="1"/>
            <a:r>
              <a:rPr lang="en-US" sz="2700" dirty="0"/>
              <a:t>A false negative is a miss where a test taker is rejected but would have done well.</a:t>
            </a:r>
          </a:p>
          <a:p>
            <a:r>
              <a:rPr lang="en-US" sz="2700" dirty="0"/>
              <a:t>Another type of miss is a </a:t>
            </a:r>
            <a:r>
              <a:rPr lang="en-US" sz="2700" dirty="0">
                <a:solidFill>
                  <a:schemeClr val="tx2">
                    <a:lumMod val="60000"/>
                    <a:lumOff val="40000"/>
                  </a:schemeClr>
                </a:solidFill>
              </a:rPr>
              <a:t>FALSE POSITIVE</a:t>
            </a:r>
          </a:p>
          <a:p>
            <a:pPr lvl="1"/>
            <a:r>
              <a:rPr lang="en-US" sz="2700" dirty="0"/>
              <a:t>A false positive is a miss where a test taker is accepted but ended up doing poorly.</a:t>
            </a:r>
          </a:p>
          <a:p>
            <a:r>
              <a:rPr lang="en-US" sz="2700" dirty="0"/>
              <a:t>Both types of misses are considered errors in selection.</a:t>
            </a:r>
          </a:p>
          <a:p>
            <a:r>
              <a:rPr lang="en-US" sz="2700" dirty="0"/>
              <a:t>Both types of misses must be evaluated in terms of the costs of being wrong.</a:t>
            </a:r>
          </a:p>
          <a:p>
            <a:r>
              <a:rPr lang="en-US" sz="2700" dirty="0"/>
              <a:t>For example, what is the cost of being wrong in selecting:</a:t>
            </a:r>
          </a:p>
          <a:p>
            <a:pPr lvl="1"/>
            <a:r>
              <a:rPr lang="en-US" sz="2700" dirty="0"/>
              <a:t>Medical school applicants for admission?</a:t>
            </a:r>
          </a:p>
          <a:p>
            <a:pPr lvl="1"/>
            <a:r>
              <a:rPr lang="en-US" sz="2700" dirty="0"/>
              <a:t>Psychology graduate school applicants for admission?</a:t>
            </a:r>
          </a:p>
          <a:p>
            <a:pPr lvl="1"/>
            <a:r>
              <a:rPr lang="en-US" sz="2700" dirty="0"/>
              <a:t>Suicidal adolescents for treatment?</a:t>
            </a:r>
          </a:p>
          <a:p>
            <a:pPr lvl="1"/>
            <a:r>
              <a:rPr lang="en-US" sz="2700" dirty="0"/>
              <a:t>Prisoners convicted of murder for parole?</a:t>
            </a:r>
          </a:p>
          <a:p>
            <a:pPr lvl="1"/>
            <a:r>
              <a:rPr lang="en-US" sz="2700" dirty="0"/>
              <a:t>A patient for a delicate neurological procedure to remove a tumor?</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Hits and Misses in terms of </a:t>
            </a:r>
            <a:r>
              <a:rPr lang="en-US" dirty="0">
                <a:solidFill>
                  <a:schemeClr val="tx2">
                    <a:lumMod val="60000"/>
                    <a:lumOff val="40000"/>
                  </a:schemeClr>
                </a:solidFill>
              </a:rPr>
              <a:t>ACCURACY</a:t>
            </a:r>
            <a:r>
              <a:rPr lang="en-US" dirty="0"/>
              <a:t> and </a:t>
            </a:r>
            <a:r>
              <a:rPr lang="en-US" dirty="0">
                <a:solidFill>
                  <a:schemeClr val="tx2">
                    <a:lumMod val="60000"/>
                    <a:lumOff val="40000"/>
                  </a:schemeClr>
                </a:solidFill>
              </a:rPr>
              <a:t>DETECTION</a:t>
            </a:r>
          </a:p>
        </p:txBody>
      </p:sp>
      <p:sp>
        <p:nvSpPr>
          <p:cNvPr id="3" name="Content Placeholder 2"/>
          <p:cNvSpPr>
            <a:spLocks noGrp="1"/>
          </p:cNvSpPr>
          <p:nvPr>
            <p:ph sz="quarter" idx="1"/>
          </p:nvPr>
        </p:nvSpPr>
        <p:spPr/>
        <p:txBody>
          <a:bodyPr/>
          <a:lstStyle/>
          <a:p>
            <a:r>
              <a:rPr lang="en-US" dirty="0"/>
              <a:t>Consider an expensive radiological procedure as a test.</a:t>
            </a:r>
          </a:p>
          <a:p>
            <a:r>
              <a:rPr lang="en-US" dirty="0"/>
              <a:t>The Procedure can be used to determine the presence of a brain tumor.</a:t>
            </a:r>
          </a:p>
          <a:p>
            <a:r>
              <a:rPr lang="en-US" dirty="0"/>
              <a:t>The example is the same as personnel selection:  </a:t>
            </a:r>
          </a:p>
          <a:p>
            <a:pPr lvl="1"/>
            <a:r>
              <a:rPr lang="en-US" dirty="0"/>
              <a:t>That is, who should have the procedure done on them to determine if there is a tumor there?  </a:t>
            </a:r>
          </a:p>
          <a:p>
            <a:pPr lvl="2"/>
            <a:r>
              <a:rPr lang="en-US" dirty="0"/>
              <a:t>And, what if the test misses the brain tumor?  </a:t>
            </a:r>
          </a:p>
          <a:p>
            <a:pPr lvl="2"/>
            <a:r>
              <a:rPr lang="en-US" dirty="0"/>
              <a:t>Or, what if the test says that there is a brain tumor and the patient actually does not have one?</a:t>
            </a:r>
          </a:p>
          <a:p>
            <a:r>
              <a:rPr lang="en-US" dirty="0"/>
              <a:t>Hmm….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4">
      <a:dk1>
        <a:sysClr val="windowText" lastClr="000000"/>
      </a:dk1>
      <a:lt1>
        <a:sysClr val="window" lastClr="FFFFFF"/>
      </a:lt1>
      <a:dk2>
        <a:srgbClr val="04617B"/>
      </a:dk2>
      <a:lt2>
        <a:srgbClr val="DBF5F9"/>
      </a:lt2>
      <a:accent1>
        <a:srgbClr val="089CA2"/>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662</TotalTime>
  <Words>1797</Words>
  <Application>Microsoft Office PowerPoint</Application>
  <PresentationFormat>On-screen Show (4:3)</PresentationFormat>
  <Paragraphs>299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Franklin Gothic Book</vt:lpstr>
      <vt:lpstr>Perpetua</vt:lpstr>
      <vt:lpstr>Times New Roman</vt:lpstr>
      <vt:lpstr>Wingdings 2</vt:lpstr>
      <vt:lpstr>Equity</vt:lpstr>
      <vt:lpstr>Personnel Selection</vt:lpstr>
      <vt:lpstr>Introduction</vt:lpstr>
      <vt:lpstr>Personnel Psychology:  Employee Selection:  EMPLOYMENT INTERVIEWS</vt:lpstr>
      <vt:lpstr>Making impressions in employment interviews</vt:lpstr>
      <vt:lpstr>Personnel Psychology:  Employee Selection:  BASE RATES &amp; HIT RATES</vt:lpstr>
      <vt:lpstr>Personnel Psychology:  Employee Selection:  HIT RATES</vt:lpstr>
      <vt:lpstr>Personnel Psychology:  Employee Selection:  BASE RATES</vt:lpstr>
      <vt:lpstr>Hits and Misses:  Types of Misses</vt:lpstr>
      <vt:lpstr>Understanding Hits and Misses in terms of ACCURACY and DETECTION</vt:lpstr>
      <vt:lpstr>Understanding Hits and Misses in terms of ACCURACY and DETECTION</vt:lpstr>
      <vt:lpstr>Adding Test Validity to Selection</vt:lpstr>
      <vt:lpstr>Using Taylor-Russell Tables: Part 1 </vt:lpstr>
      <vt:lpstr>Using Taylor-Russell Tables: Part 2 </vt:lpstr>
      <vt:lpstr>Understanding Decisions Based on Validity</vt:lpstr>
      <vt:lpstr>Understanding Decisions Based on Base Rate</vt:lpstr>
      <vt:lpstr>Understanding Decisions Based on Selection Ratio</vt:lpstr>
      <vt:lpstr>Considering Base Rate, Selection Ratio, and Test Validity Together</vt:lpstr>
    </vt:vector>
  </TitlesOfParts>
  <Company>California State University, Chico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Selection</dc:title>
  <dc:creator>Schwartz, Neil</dc:creator>
  <cp:lastModifiedBy>Thomas Mitchell</cp:lastModifiedBy>
  <cp:revision>82</cp:revision>
  <dcterms:created xsi:type="dcterms:W3CDTF">2010-05-05T17:58:42Z</dcterms:created>
  <dcterms:modified xsi:type="dcterms:W3CDTF">2019-08-27T18:45:09Z</dcterms:modified>
</cp:coreProperties>
</file>