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BF4C2D7-2C6C-47D4-B182-8D04BFC9E5F3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B275011-45A7-43B9-931D-A38A88FC3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234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3EC1E-3325-4024-8BDE-1C2A390A07A6}" type="datetime1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80E8-E699-4A2E-8FFB-0BAC44C88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13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28A1-502D-465A-9344-976D6B66E93B}" type="datetime1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80E8-E699-4A2E-8FFB-0BAC44C88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27974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28A1-502D-465A-9344-976D6B66E93B}" type="datetime1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80E8-E699-4A2E-8FFB-0BAC44C88BA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7613348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28A1-502D-465A-9344-976D6B66E93B}" type="datetime1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80E8-E699-4A2E-8FFB-0BAC44C88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388726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28A1-502D-465A-9344-976D6B66E93B}" type="datetime1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80E8-E699-4A2E-8FFB-0BAC44C88BA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1646839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28A1-502D-465A-9344-976D6B66E93B}" type="datetime1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80E8-E699-4A2E-8FFB-0BAC44C88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27376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5872E-F7E8-4473-937F-E9D55133404C}" type="datetime1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80E8-E699-4A2E-8FFB-0BAC44C88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67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DE10A-FEB6-4BC4-984D-ACD6E4AF3813}" type="datetime1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80E8-E699-4A2E-8FFB-0BAC44C88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1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FC0B9-43E8-4BD1-AEAA-DE9588DB7821}" type="datetime1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80E8-E699-4A2E-8FFB-0BAC44C88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75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2371-24AD-4CCB-AB14-D96CBA0E1261}" type="datetime1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80E8-E699-4A2E-8FFB-0BAC44C88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576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5C845-01F1-4BF2-BE0B-C7D23010377C}" type="datetime1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80E8-E699-4A2E-8FFB-0BAC44C88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491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46646-5A45-4657-A162-1B42B8CC84F5}" type="datetime1">
              <a:rPr lang="en-US" smtClean="0"/>
              <a:t>8/27/2019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80E8-E699-4A2E-8FFB-0BAC44C88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98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71BFF-CDF9-49E1-A118-B5C763768E2D}" type="datetime1">
              <a:rPr lang="en-US" smtClean="0"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80E8-E699-4A2E-8FFB-0BAC44C88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699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56BEE-0F47-4522-9104-A3500494B6F0}" type="datetime1">
              <a:rPr lang="en-US" smtClean="0"/>
              <a:t>8/27/2019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80E8-E699-4A2E-8FFB-0BAC44C88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8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4BD-F6F3-4908-8F60-B621BA7AB3E4}" type="datetime1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80E8-E699-4A2E-8FFB-0BAC44C88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68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0660-7731-4985-99F8-E97575E4132C}" type="datetime1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80E8-E699-4A2E-8FFB-0BAC44C88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8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228A1-502D-465A-9344-976D6B66E93B}" type="datetime1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81080E8-E699-4A2E-8FFB-0BAC44C88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979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Understanding Personnel Assessment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80E8-E699-4A2E-8FFB-0BAC44C88B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39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</a:p>
          <a:p>
            <a:r>
              <a:rPr lang="en-US" dirty="0" smtClean="0"/>
              <a:t>Validation and Its Limitations</a:t>
            </a:r>
          </a:p>
          <a:p>
            <a:r>
              <a:rPr lang="en-US" dirty="0" smtClean="0"/>
              <a:t>Theory and Practice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80E8-E699-4A2E-8FFB-0BAC44C88B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960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demonstrate:</a:t>
            </a:r>
          </a:p>
          <a:p>
            <a:pPr lvl="1"/>
            <a:r>
              <a:rPr lang="en-US" dirty="0" smtClean="0"/>
              <a:t>Need for HR (ROI)</a:t>
            </a:r>
          </a:p>
          <a:p>
            <a:pPr lvl="1"/>
            <a:r>
              <a:rPr lang="en-US" dirty="0" smtClean="0"/>
              <a:t>For talent acquisition and management </a:t>
            </a:r>
          </a:p>
          <a:p>
            <a:pPr lvl="2"/>
            <a:r>
              <a:rPr lang="en-US" dirty="0" smtClean="0"/>
              <a:t>(focus of this course)</a:t>
            </a:r>
          </a:p>
          <a:p>
            <a:pPr lvl="1"/>
            <a:r>
              <a:rPr lang="en-US" dirty="0" smtClean="0"/>
              <a:t>A  high cost for bad hires!</a:t>
            </a:r>
          </a:p>
          <a:p>
            <a:pPr lvl="2"/>
            <a:r>
              <a:rPr lang="en-US" dirty="0" smtClean="0"/>
              <a:t>? High vs. low level positions</a:t>
            </a:r>
          </a:p>
          <a:p>
            <a:pPr lvl="2"/>
            <a:r>
              <a:rPr lang="en-US" dirty="0" smtClean="0"/>
              <a:t>? </a:t>
            </a:r>
            <a:r>
              <a:rPr lang="en-US" dirty="0" err="1" smtClean="0"/>
              <a:t>Cf</a:t>
            </a:r>
            <a:r>
              <a:rPr lang="en-US" dirty="0" smtClean="0"/>
              <a:t> personnel high expensive equipment</a:t>
            </a:r>
          </a:p>
          <a:p>
            <a:r>
              <a:rPr lang="en-US" dirty="0" smtClean="0"/>
              <a:t>How would you demonstrate HR value? 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80E8-E699-4A2E-8FFB-0BAC44C88BA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38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Wise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hire is a big commitment for both</a:t>
            </a:r>
          </a:p>
          <a:p>
            <a:pPr lvl="2"/>
            <a:r>
              <a:rPr lang="en-US" i="1" dirty="0" smtClean="0"/>
              <a:t>(don’t make a 30 year mistake!)</a:t>
            </a:r>
          </a:p>
          <a:p>
            <a:pPr lvl="1"/>
            <a:r>
              <a:rPr lang="en-US" dirty="0" smtClean="0"/>
              <a:t>The employee and organization</a:t>
            </a:r>
          </a:p>
          <a:p>
            <a:pPr lvl="2"/>
            <a:r>
              <a:rPr lang="en-US" i="1" dirty="0" smtClean="0">
                <a:solidFill>
                  <a:srgbClr val="00B050"/>
                </a:solidFill>
              </a:rPr>
              <a:t>? What are the implications for each?</a:t>
            </a:r>
          </a:p>
          <a:p>
            <a:r>
              <a:rPr lang="en-US" dirty="0" smtClean="0"/>
              <a:t>Should hiring be based or merit?</a:t>
            </a:r>
          </a:p>
          <a:p>
            <a:pPr lvl="1"/>
            <a:r>
              <a:rPr lang="en-US" dirty="0" smtClean="0"/>
              <a:t>What does merit mean?</a:t>
            </a:r>
          </a:p>
          <a:p>
            <a:pPr lvl="2"/>
            <a:r>
              <a:rPr lang="en-US" i="1" dirty="0" smtClean="0">
                <a:solidFill>
                  <a:srgbClr val="00B050"/>
                </a:solidFill>
              </a:rPr>
              <a:t>How can you assess merit?</a:t>
            </a:r>
          </a:p>
          <a:p>
            <a:pPr lvl="1"/>
            <a:r>
              <a:rPr lang="en-US" dirty="0" smtClean="0"/>
              <a:t>Or some other reasons?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80E8-E699-4A2E-8FFB-0BAC44C88BA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60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Role of Research in Staffing</a:t>
            </a:r>
            <a:br>
              <a:rPr lang="en-US" dirty="0" smtClean="0"/>
            </a:br>
            <a:r>
              <a:rPr lang="en-US" sz="2200" i="1" dirty="0" smtClean="0"/>
              <a:t>How did Gideon use self-selection?</a:t>
            </a:r>
            <a:br>
              <a:rPr lang="en-US" sz="2200" i="1" dirty="0" smtClean="0"/>
            </a:br>
            <a:r>
              <a:rPr lang="en-US" sz="2200" i="1" dirty="0" smtClean="0"/>
              <a:t>Can we depend upon dogmatic authority for selection?</a:t>
            </a:r>
            <a:endParaRPr lang="en-US" sz="2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Fundamental Assumptions </a:t>
            </a:r>
            <a:r>
              <a:rPr lang="en-US" sz="1800" dirty="0" smtClean="0"/>
              <a:t>(</a:t>
            </a:r>
            <a:r>
              <a:rPr lang="en-US" sz="1800" dirty="0" err="1" smtClean="0"/>
              <a:t>Freyd</a:t>
            </a:r>
            <a:r>
              <a:rPr lang="en-US" sz="1800" dirty="0" smtClean="0"/>
              <a:t>, 1923):</a:t>
            </a:r>
          </a:p>
          <a:p>
            <a:pPr lvl="1"/>
            <a:r>
              <a:rPr lang="en-US" dirty="0" smtClean="0"/>
              <a:t>Human abilities are </a:t>
            </a:r>
          </a:p>
          <a:p>
            <a:pPr lvl="2"/>
            <a:r>
              <a:rPr lang="en-US" dirty="0" smtClean="0"/>
              <a:t>Not fixed/ </a:t>
            </a:r>
            <a:r>
              <a:rPr lang="en-US" smtClean="0"/>
              <a:t>not permanent</a:t>
            </a:r>
          </a:p>
          <a:p>
            <a:pPr lvl="2"/>
            <a:r>
              <a:rPr lang="en-US" smtClean="0"/>
              <a:t>normally </a:t>
            </a:r>
            <a:r>
              <a:rPr lang="en-US" dirty="0" smtClean="0"/>
              <a:t>distributed and </a:t>
            </a:r>
          </a:p>
          <a:p>
            <a:pPr lvl="2"/>
            <a:r>
              <a:rPr lang="en-US" dirty="0" smtClean="0"/>
              <a:t>Measureable</a:t>
            </a:r>
          </a:p>
          <a:p>
            <a:pPr lvl="2"/>
            <a:r>
              <a:rPr lang="en-US" dirty="0" smtClean="0"/>
              <a:t>Stable</a:t>
            </a:r>
          </a:p>
          <a:p>
            <a:pPr lvl="2"/>
            <a:r>
              <a:rPr lang="en-US" i="1" dirty="0" smtClean="0">
                <a:solidFill>
                  <a:srgbClr val="00B050"/>
                </a:solidFill>
              </a:rPr>
              <a:t>What are some? </a:t>
            </a:r>
          </a:p>
          <a:p>
            <a:pPr lvl="1"/>
            <a:r>
              <a:rPr lang="en-US" dirty="0" smtClean="0"/>
              <a:t>Different jobs require different attributes</a:t>
            </a:r>
          </a:p>
          <a:p>
            <a:pPr lvl="2"/>
            <a:r>
              <a:rPr lang="en-US" dirty="0" smtClean="0"/>
              <a:t>Give some examples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80E8-E699-4A2E-8FFB-0BAC44C88BA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08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Steps in traditional validation:</a:t>
            </a:r>
          </a:p>
          <a:p>
            <a:pPr lvl="1"/>
            <a:r>
              <a:rPr lang="en-US" dirty="0" smtClean="0"/>
              <a:t>Job analysis </a:t>
            </a:r>
          </a:p>
          <a:p>
            <a:pPr lvl="2"/>
            <a:r>
              <a:rPr lang="en-US" dirty="0" smtClean="0"/>
              <a:t>What is done, what attributes and resources are   </a:t>
            </a:r>
          </a:p>
          <a:p>
            <a:pPr lvl="1"/>
            <a:r>
              <a:rPr lang="en-US" dirty="0" smtClean="0"/>
              <a:t>Criterion (what’s to be predicted)</a:t>
            </a:r>
          </a:p>
          <a:p>
            <a:pPr lvl="2"/>
            <a:r>
              <a:rPr lang="en-US" dirty="0" smtClean="0"/>
              <a:t>What is performance? </a:t>
            </a:r>
            <a:r>
              <a:rPr lang="en-US" b="1" i="1" dirty="0" smtClean="0">
                <a:solidFill>
                  <a:srgbClr val="00B050"/>
                </a:solidFill>
              </a:rPr>
              <a:t>A Result or behavior?</a:t>
            </a:r>
          </a:p>
          <a:p>
            <a:pPr lvl="2"/>
            <a:r>
              <a:rPr lang="en-US" dirty="0" smtClean="0"/>
              <a:t>How do you measure performance?</a:t>
            </a:r>
          </a:p>
          <a:p>
            <a:pPr lvl="3"/>
            <a:r>
              <a:rPr lang="en-US" b="1" i="1" dirty="0" smtClean="0">
                <a:solidFill>
                  <a:srgbClr val="00B050"/>
                </a:solidFill>
              </a:rPr>
              <a:t>Use sales as an example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Form a predictive hypothesis</a:t>
            </a:r>
          </a:p>
          <a:p>
            <a:pPr lvl="2"/>
            <a:r>
              <a:rPr lang="en-US" i="1" dirty="0" smtClean="0">
                <a:solidFill>
                  <a:srgbClr val="00B050"/>
                </a:solidFill>
              </a:rPr>
              <a:t>For a sports athlete?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80E8-E699-4A2E-8FFB-0BAC44C88BA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72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Select methods of measurement</a:t>
            </a:r>
          </a:p>
          <a:p>
            <a:pPr lvl="1"/>
            <a:r>
              <a:rPr lang="en-US" sz="2400" i="1" dirty="0" smtClean="0">
                <a:solidFill>
                  <a:srgbClr val="00B050"/>
                </a:solidFill>
              </a:rPr>
              <a:t>What are the value of tests and inventories?</a:t>
            </a:r>
          </a:p>
          <a:p>
            <a:pPr lvl="1"/>
            <a:r>
              <a:rPr lang="en-US" sz="2400" i="1" dirty="0" smtClean="0">
                <a:solidFill>
                  <a:srgbClr val="00B050"/>
                </a:solidFill>
              </a:rPr>
              <a:t>What other methods can be validated?</a:t>
            </a:r>
          </a:p>
          <a:p>
            <a:r>
              <a:rPr lang="en-US" dirty="0" smtClean="0"/>
              <a:t>Design the research</a:t>
            </a:r>
          </a:p>
          <a:p>
            <a:pPr lvl="1"/>
            <a:r>
              <a:rPr lang="en-US" dirty="0" smtClean="0"/>
              <a:t>Purpose is to generalize </a:t>
            </a:r>
          </a:p>
          <a:p>
            <a:pPr lvl="2"/>
            <a:r>
              <a:rPr lang="en-US" i="1" dirty="0" smtClean="0">
                <a:solidFill>
                  <a:srgbClr val="00B050"/>
                </a:solidFill>
              </a:rPr>
              <a:t>What does that mean?</a:t>
            </a:r>
          </a:p>
          <a:p>
            <a:pPr lvl="2"/>
            <a:r>
              <a:rPr lang="en-US" i="1" dirty="0" err="1" smtClean="0">
                <a:solidFill>
                  <a:srgbClr val="00B050"/>
                </a:solidFill>
              </a:rPr>
              <a:t>Cf</a:t>
            </a:r>
            <a:r>
              <a:rPr lang="en-US" i="1" dirty="0" smtClean="0">
                <a:solidFill>
                  <a:srgbClr val="00B050"/>
                </a:solidFill>
              </a:rPr>
              <a:t> multiple hurdle and compensatory –e.g.?</a:t>
            </a:r>
          </a:p>
          <a:p>
            <a:r>
              <a:rPr lang="en-US" dirty="0" smtClean="0"/>
              <a:t>Collect data</a:t>
            </a:r>
          </a:p>
          <a:p>
            <a:r>
              <a:rPr lang="en-US" dirty="0" smtClean="0"/>
              <a:t>Evaluate results –</a:t>
            </a:r>
            <a:r>
              <a:rPr lang="en-US" i="1" dirty="0" smtClean="0"/>
              <a:t>validate the predictor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80E8-E699-4A2E-8FFB-0BAC44C88BA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582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</a:t>
            </a:r>
            <a:r>
              <a:rPr lang="en-US" sz="2400" dirty="0" smtClean="0"/>
              <a:t>(</a:t>
            </a:r>
            <a:r>
              <a:rPr lang="en-US" sz="2400" dirty="0" err="1" smtClean="0"/>
              <a:t>con’t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Validation designs:</a:t>
            </a:r>
          </a:p>
          <a:p>
            <a:pPr lvl="1"/>
            <a:r>
              <a:rPr lang="en-US" dirty="0" smtClean="0"/>
              <a:t>Using “Present employees” v. “future employees”</a:t>
            </a:r>
          </a:p>
          <a:p>
            <a:pPr lvl="2"/>
            <a:r>
              <a:rPr lang="en-US" i="1" dirty="0" smtClean="0">
                <a:solidFill>
                  <a:srgbClr val="00B050"/>
                </a:solidFill>
              </a:rPr>
              <a:t>What are these called?</a:t>
            </a:r>
          </a:p>
          <a:p>
            <a:pPr lvl="2"/>
            <a:r>
              <a:rPr lang="en-US" i="1" dirty="0" smtClean="0">
                <a:solidFill>
                  <a:srgbClr val="00B050"/>
                </a:solidFill>
              </a:rPr>
              <a:t>What are the relative advantages of each?</a:t>
            </a:r>
          </a:p>
          <a:p>
            <a:pPr lvl="1"/>
            <a:r>
              <a:rPr lang="en-US" dirty="0" smtClean="0"/>
              <a:t>Problems with traditional research:</a:t>
            </a:r>
          </a:p>
          <a:p>
            <a:pPr lvl="2"/>
            <a:r>
              <a:rPr lang="en-US" i="1" dirty="0" smtClean="0"/>
              <a:t>N</a:t>
            </a:r>
            <a:r>
              <a:rPr lang="en-US" dirty="0" smtClean="0"/>
              <a:t> – </a:t>
            </a:r>
            <a:r>
              <a:rPr lang="en-US" i="1" dirty="0" smtClean="0"/>
              <a:t>30 or 300? </a:t>
            </a:r>
            <a:endParaRPr lang="en-US" i="1" dirty="0"/>
          </a:p>
          <a:p>
            <a:pPr lvl="2"/>
            <a:r>
              <a:rPr lang="en-US" i="1" dirty="0" smtClean="0">
                <a:solidFill>
                  <a:srgbClr val="00B050"/>
                </a:solidFill>
              </a:rPr>
              <a:t>What role does N play in VG?</a:t>
            </a:r>
          </a:p>
          <a:p>
            <a:pPr lvl="2"/>
            <a:r>
              <a:rPr lang="en-US" dirty="0" smtClean="0"/>
              <a:t>need for judgment</a:t>
            </a:r>
          </a:p>
          <a:p>
            <a:pPr lvl="2"/>
            <a:r>
              <a:rPr lang="en-US" dirty="0" smtClean="0"/>
              <a:t>Global for specific assessments</a:t>
            </a:r>
          </a:p>
          <a:p>
            <a:pPr lvl="3"/>
            <a:r>
              <a:rPr lang="en-US" dirty="0" smtClean="0">
                <a:solidFill>
                  <a:srgbClr val="00B050"/>
                </a:solidFill>
              </a:rPr>
              <a:t>“whole person” =</a:t>
            </a:r>
            <a:r>
              <a:rPr lang="en-US" i="1" dirty="0" smtClean="0">
                <a:solidFill>
                  <a:srgbClr val="00B050"/>
                </a:solidFill>
              </a:rPr>
              <a:t>when should this be considered?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80E8-E699-4A2E-8FFB-0BAC44C88BA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38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Theory (academic) </a:t>
            </a:r>
            <a:br>
              <a:rPr lang="en-US" sz="2800" dirty="0" smtClean="0"/>
            </a:br>
            <a:r>
              <a:rPr lang="en-US" sz="2800" dirty="0" smtClean="0"/>
              <a:t>and </a:t>
            </a:r>
            <a:br>
              <a:rPr lang="en-US" sz="2800" dirty="0" smtClean="0"/>
            </a:br>
            <a:r>
              <a:rPr lang="en-US" sz="2800" dirty="0" smtClean="0"/>
              <a:t>Practice (consultant)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B050"/>
                </a:solidFill>
              </a:rPr>
              <a:t>What’s the value of theory?</a:t>
            </a:r>
          </a:p>
          <a:p>
            <a:r>
              <a:rPr lang="en-US" dirty="0" smtClean="0"/>
              <a:t>How to reconcile them</a:t>
            </a:r>
          </a:p>
          <a:p>
            <a:pPr lvl="1"/>
            <a:r>
              <a:rPr lang="en-US" dirty="0" smtClean="0"/>
              <a:t>Client demands v. good practice</a:t>
            </a:r>
          </a:p>
          <a:p>
            <a:pPr lvl="1"/>
            <a:r>
              <a:rPr lang="en-US" i="1" dirty="0" smtClean="0">
                <a:solidFill>
                  <a:srgbClr val="00B050"/>
                </a:solidFill>
              </a:rPr>
              <a:t>When do you compromise? How much?</a:t>
            </a:r>
          </a:p>
          <a:p>
            <a:r>
              <a:rPr lang="en-US" dirty="0" smtClean="0"/>
              <a:t> clinical judgment v. statistical</a:t>
            </a:r>
          </a:p>
          <a:p>
            <a:pPr lvl="1">
              <a:buFontTx/>
              <a:buChar char="-"/>
            </a:pPr>
            <a:r>
              <a:rPr lang="en-US" i="1" dirty="0" smtClean="0">
                <a:solidFill>
                  <a:srgbClr val="00B050"/>
                </a:solidFill>
              </a:rPr>
              <a:t>what’s the difference?</a:t>
            </a:r>
          </a:p>
          <a:p>
            <a:pPr lvl="1">
              <a:buFontTx/>
              <a:buChar char="-"/>
            </a:pPr>
            <a:r>
              <a:rPr lang="en-US" i="1" dirty="0" smtClean="0">
                <a:solidFill>
                  <a:srgbClr val="00B050"/>
                </a:solidFill>
              </a:rPr>
              <a:t>Which is better?</a:t>
            </a:r>
            <a:endParaRPr lang="en-US" i="1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80E8-E699-4A2E-8FFB-0BAC44C88BA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1146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</TotalTime>
  <Words>387</Words>
  <Application>Microsoft Office PowerPoint</Application>
  <PresentationFormat>On-screen Show (4:3)</PresentationFormat>
  <Paragraphs>91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Facet</vt:lpstr>
      <vt:lpstr>Chapter 1 </vt:lpstr>
      <vt:lpstr>Chap 1</vt:lpstr>
      <vt:lpstr>Chapter 1</vt:lpstr>
      <vt:lpstr>Wise Decisions</vt:lpstr>
      <vt:lpstr>Role of Research in Staffing How did Gideon use self-selection? Can we depend upon dogmatic authority for selection?</vt:lpstr>
      <vt:lpstr>Role of Research</vt:lpstr>
      <vt:lpstr>Research </vt:lpstr>
      <vt:lpstr>Research (con’t)</vt:lpstr>
      <vt:lpstr>Theory (academic)  and  Practice (consultant)</vt:lpstr>
    </vt:vector>
  </TitlesOfParts>
  <Company>University of Baltimore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updater</dc:creator>
  <cp:lastModifiedBy>Thomas Mitchell</cp:lastModifiedBy>
  <cp:revision>16</cp:revision>
  <cp:lastPrinted>2017-08-30T20:01:50Z</cp:lastPrinted>
  <dcterms:created xsi:type="dcterms:W3CDTF">2014-07-25T13:54:27Z</dcterms:created>
  <dcterms:modified xsi:type="dcterms:W3CDTF">2019-08-27T17:22:00Z</dcterms:modified>
</cp:coreProperties>
</file>