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23"/>
  </p:notesMasterIdLst>
  <p:sldIdLst>
    <p:sldId id="256" r:id="rId2"/>
    <p:sldId id="257" r:id="rId3"/>
    <p:sldId id="277" r:id="rId4"/>
    <p:sldId id="265" r:id="rId5"/>
    <p:sldId id="266" r:id="rId6"/>
    <p:sldId id="267" r:id="rId7"/>
    <p:sldId id="271" r:id="rId8"/>
    <p:sldId id="260" r:id="rId9"/>
    <p:sldId id="268" r:id="rId10"/>
    <p:sldId id="262" r:id="rId11"/>
    <p:sldId id="269" r:id="rId12"/>
    <p:sldId id="272" r:id="rId13"/>
    <p:sldId id="263" r:id="rId14"/>
    <p:sldId id="264" r:id="rId15"/>
    <p:sldId id="273" r:id="rId16"/>
    <p:sldId id="274" r:id="rId17"/>
    <p:sldId id="276" r:id="rId18"/>
    <p:sldId id="261" r:id="rId19"/>
    <p:sldId id="279" r:id="rId20"/>
    <p:sldId id="278" r:id="rId21"/>
    <p:sldId id="280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16" autoAdjust="0"/>
    <p:restoredTop sz="94660"/>
  </p:normalViewPr>
  <p:slideViewPr>
    <p:cSldViewPr>
      <p:cViewPr>
        <p:scale>
          <a:sx n="150" d="100"/>
          <a:sy n="150" d="100"/>
        </p:scale>
        <p:origin x="-588" y="-22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CD2D2A3-27C7-4809-8621-7FDF054F8387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20FA77A-7F00-4127-A419-0EB76BA38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213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FA77A-7F00-4127-A419-0EB76BA38CC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664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1185B9D6-357B-4764-896E-0F9572CFAA82}" type="datetime1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/>
              <a:t>Chapter 11  Inventories and Interviews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9CC53F5-CCE1-46E0-A9E4-490A48104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535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B2D73-1D7C-4568-A812-FB33225F7706}" type="datetime1">
              <a:rPr lang="en-US" smtClean="0"/>
              <a:t>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11  Inventories and Interviews</a:t>
            </a:r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9CC53F5-CCE1-46E0-A9E4-490A48104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887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F274C-148D-4769-8C5E-FB7A0636CFAA}" type="datetime1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11  Inventories and Interviews</a:t>
            </a:r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9CC53F5-CCE1-46E0-A9E4-490A48104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163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4254D-0121-4FF7-A2A0-C33D1D9C7652}" type="datetime1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11  Inventories and Interviews</a:t>
            </a:r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9CC53F5-CCE1-46E0-A9E4-490A48104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571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64FC8-2C79-433D-8496-E4D425FCC0B5}" type="datetime1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11  Inventories and Interviews</a:t>
            </a:r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9CC53F5-CCE1-46E0-A9E4-490A48104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40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24842-969E-4F6D-A259-4853E698BF08}" type="datetime1">
              <a:rPr lang="en-US" smtClean="0"/>
              <a:t>9/16/2019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11  Inventories and Interviews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9CC53F5-CCE1-46E0-A9E4-490A48104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7864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E250D-FCDD-4A24-8988-AF8231377637}" type="datetime1">
              <a:rPr lang="en-US" smtClean="0"/>
              <a:t>9/16/2019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11  Inventories and Interviews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9CC53F5-CCE1-46E0-A9E4-490A48104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9391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1B5C8897-2881-490B-B86A-9187E4EC90CE}" type="datetime1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r>
              <a:rPr lang="en-US"/>
              <a:t>Chapter 11  Inventories and Interviews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9CC53F5-CCE1-46E0-A9E4-490A48104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0385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3499D-9A48-4D05-B18F-316AE669123C}" type="datetime1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r>
              <a:rPr lang="en-US"/>
              <a:t>Chapter 11  Inventories and Interviews</a:t>
            </a:r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9CC53F5-CCE1-46E0-A9E4-490A48104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027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0C43E-5380-46EA-AA0C-CEB745311C5F}" type="datetime1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11  Inventories and Interviews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9CC53F5-CCE1-46E0-A9E4-490A48104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019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0FFA8-17EB-4E63-8BE5-66B163EF44AE}" type="datetime1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11  Inventories and Interviews</a:t>
            </a:r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9CC53F5-CCE1-46E0-A9E4-490A48104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467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FC793-48FD-4D72-BCAF-0B0561CB4276}" type="datetime1">
              <a:rPr lang="en-US" smtClean="0"/>
              <a:t>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11  Inventories and Interviews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9CC53F5-CCE1-46E0-A9E4-490A48104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581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63547-43B9-4196-96B1-9EB8C50EF8D3}" type="datetime1">
              <a:rPr lang="en-US" smtClean="0"/>
              <a:t>9/16/2019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11  Inventories and Interviews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9CC53F5-CCE1-46E0-A9E4-490A48104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19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FE96-E40B-4312-9E4F-633650BCFDCC}" type="datetime1">
              <a:rPr lang="en-US" smtClean="0"/>
              <a:t>9/16/2019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11  Inventories and Interviews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9CC53F5-CCE1-46E0-A9E4-490A48104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552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A43D5-7183-4362-8391-A36AA1B7E3E6}" type="datetime1">
              <a:rPr lang="en-US" smtClean="0"/>
              <a:t>9/16/2019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11  Inventories and Interviews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9CC53F5-CCE1-46E0-A9E4-490A48104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374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8FA6D-0019-4A04-98AF-CBC709A4CDE8}" type="datetime1">
              <a:rPr lang="en-US" smtClean="0"/>
              <a:t>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11  Inventories and Interviews</a:t>
            </a:r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9CC53F5-CCE1-46E0-A9E4-490A48104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499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F5513-643A-4CEC-8EDE-3158ADC835C6}" type="datetime1">
              <a:rPr lang="en-US" smtClean="0"/>
              <a:t>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11  Inventories and Interviews</a:t>
            </a:r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9CC53F5-CCE1-46E0-A9E4-490A48104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529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4ED07946-0835-44C4-A6CF-FB2AA8F1B31D}" type="datetime1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r>
              <a:rPr lang="en-US"/>
              <a:t>Chapter 11  Inventories and Interviews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89CC53F5-CCE1-46E0-A9E4-490A48104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854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file:///\\CISPUB1\WWWSTAFF\ntygmitc\645\articles\BIODATA%20tool%20civilian%20army%20%20personnel.ppt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Chapter 11 Assessing Via Inventories and Interviews </a:t>
            </a:r>
            <a:r>
              <a:rPr lang="en-US" sz="1800" i="1" dirty="0"/>
              <a:t>(2</a:t>
            </a:r>
            <a:r>
              <a:rPr lang="en-US" sz="1800" i="1" baseline="30000" dirty="0"/>
              <a:t>nd</a:t>
            </a:r>
            <a:r>
              <a:rPr lang="en-US" sz="1800" i="1" dirty="0"/>
              <a:t> </a:t>
            </a:r>
            <a:r>
              <a:rPr lang="en-US" sz="1800" i="1" dirty="0" err="1"/>
              <a:t>ed</a:t>
            </a:r>
            <a:r>
              <a:rPr lang="en-US" sz="1800" i="1" dirty="0"/>
              <a:t>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Self Report Personality and Other Inventories</a:t>
            </a:r>
          </a:p>
          <a:p>
            <a:r>
              <a:rPr lang="en-US" i="1" dirty="0" err="1"/>
              <a:t>Biodata</a:t>
            </a:r>
            <a:endParaRPr lang="en-US" i="1" dirty="0"/>
          </a:p>
          <a:p>
            <a:r>
              <a:rPr lang="en-US" i="1" dirty="0"/>
              <a:t>Unstructured &amp; Structured Interviews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83605" y="6324600"/>
            <a:ext cx="3859795" cy="228660"/>
          </a:xfrm>
        </p:spPr>
        <p:txBody>
          <a:bodyPr/>
          <a:lstStyle/>
          <a:p>
            <a:r>
              <a:rPr lang="en-US" dirty="0"/>
              <a:t>Chapter 11</a:t>
            </a:r>
          </a:p>
          <a:p>
            <a:r>
              <a:rPr lang="en-US" dirty="0"/>
              <a:t> Inventories and Interviews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C53F5-CCE1-46E0-A9E4-490A48104DD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6634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Personal History assessment:</a:t>
            </a:r>
            <a:br>
              <a:rPr lang="en-US" dirty="0"/>
            </a:br>
            <a:r>
              <a:rPr lang="en-US" dirty="0"/>
              <a:t>Biodata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en-US" dirty="0" err="1"/>
              <a:t>Mael</a:t>
            </a:r>
            <a:r>
              <a:rPr lang="en-US" dirty="0"/>
              <a:t> (‘91)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i="1" dirty="0"/>
              <a:t>Historical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i="1" dirty="0"/>
              <a:t>External (observable)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i="1" dirty="0"/>
              <a:t>Objective (agree on interpretation)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i="1" dirty="0"/>
              <a:t>Discrete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i="1" dirty="0"/>
              <a:t>Under control of person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i="1" dirty="0"/>
              <a:t>Relevant to the job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i="1" dirty="0"/>
              <a:t>noninvasive</a:t>
            </a:r>
          </a:p>
          <a:p>
            <a:r>
              <a:rPr lang="en-US" dirty="0"/>
              <a:t>Developing Biodata Items</a:t>
            </a:r>
          </a:p>
          <a:p>
            <a:pPr lvl="1"/>
            <a:r>
              <a:rPr lang="en-US" b="1" i="1" dirty="0">
                <a:solidFill>
                  <a:srgbClr val="00B050"/>
                </a:solidFill>
              </a:rPr>
              <a:t>What are two approaches? </a:t>
            </a:r>
          </a:p>
          <a:p>
            <a:pPr lvl="1"/>
            <a:r>
              <a:rPr lang="en-US" b="1" i="1" dirty="0">
                <a:solidFill>
                  <a:srgbClr val="00B050"/>
                </a:solidFill>
              </a:rPr>
              <a:t>What’s the best way?</a:t>
            </a:r>
          </a:p>
          <a:p>
            <a:r>
              <a:rPr lang="en-US" dirty="0">
                <a:hlinkClick r:id="rId2" action="ppaction://hlinkpres?slideindex=1&amp;slidetitle="/>
              </a:rPr>
              <a:t>BIODATA tool for civilian army personnel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11  Inventories and Interviews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C53F5-CCE1-46E0-A9E4-490A48104DD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1181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/>
              <a:t>BIODATA (</a:t>
            </a:r>
            <a:r>
              <a:rPr lang="en-US" sz="2800" i="1" dirty="0" err="1"/>
              <a:t>cont</a:t>
            </a:r>
            <a:r>
              <a:rPr lang="en-US" sz="2800" i="1" dirty="0"/>
              <a:t>’)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Developing </a:t>
            </a:r>
            <a:r>
              <a:rPr lang="en-US" dirty="0" err="1"/>
              <a:t>biodata</a:t>
            </a:r>
            <a:r>
              <a:rPr lang="en-US" dirty="0"/>
              <a:t> and forms</a:t>
            </a:r>
          </a:p>
          <a:p>
            <a:pPr lvl="1"/>
            <a:r>
              <a:rPr lang="en-US" dirty="0"/>
              <a:t>Reilly &amp; Chao, (‘82) </a:t>
            </a:r>
          </a:p>
          <a:p>
            <a:pPr lvl="2"/>
            <a:r>
              <a:rPr lang="en-US" dirty="0"/>
              <a:t>Results on par with standardized tests  </a:t>
            </a:r>
            <a:r>
              <a:rPr lang="en-US" i="1" dirty="0"/>
              <a:t>r</a:t>
            </a:r>
            <a:r>
              <a:rPr lang="en-US" dirty="0"/>
              <a:t> +.30 </a:t>
            </a:r>
            <a:r>
              <a:rPr lang="en-US" sz="1200" i="1" dirty="0"/>
              <a:t>(Schmidt &amp; Oh)</a:t>
            </a:r>
          </a:p>
          <a:p>
            <a:pPr lvl="1"/>
            <a:r>
              <a:rPr lang="en-US" dirty="0"/>
              <a:t>Empirical or derived from theory or rationale? </a:t>
            </a:r>
            <a:endParaRPr lang="en-US" sz="1100" dirty="0"/>
          </a:p>
          <a:p>
            <a:pPr lvl="2"/>
            <a:r>
              <a:rPr lang="en-US" b="1" i="1" dirty="0">
                <a:solidFill>
                  <a:srgbClr val="00B050"/>
                </a:solidFill>
              </a:rPr>
              <a:t>Give an example for each for the job of a stock broker</a:t>
            </a:r>
          </a:p>
          <a:p>
            <a:pPr lvl="1"/>
            <a:r>
              <a:rPr lang="en-US" b="1" i="1" dirty="0">
                <a:solidFill>
                  <a:srgbClr val="00B050"/>
                </a:solidFill>
              </a:rPr>
              <a:t>How would you map </a:t>
            </a:r>
            <a:r>
              <a:rPr lang="en-US" b="1" i="1" dirty="0" err="1">
                <a:solidFill>
                  <a:srgbClr val="00B050"/>
                </a:solidFill>
              </a:rPr>
              <a:t>biodata</a:t>
            </a:r>
            <a:r>
              <a:rPr lang="en-US" b="1" i="1" dirty="0">
                <a:solidFill>
                  <a:srgbClr val="00B050"/>
                </a:solidFill>
              </a:rPr>
              <a:t> onto the big five?</a:t>
            </a:r>
          </a:p>
          <a:p>
            <a:pPr lvl="1"/>
            <a:r>
              <a:rPr lang="en-US" b="1" i="1" dirty="0">
                <a:solidFill>
                  <a:srgbClr val="00B050"/>
                </a:solidFill>
              </a:rPr>
              <a:t>What would be a benefit of doing this?</a:t>
            </a:r>
          </a:p>
          <a:p>
            <a:pPr lvl="1"/>
            <a:r>
              <a:rPr lang="en-US" b="1" i="1" dirty="0">
                <a:solidFill>
                  <a:srgbClr val="00B050"/>
                </a:solidFill>
              </a:rPr>
              <a:t>Why was it called “rainforest empiricism?</a:t>
            </a:r>
          </a:p>
          <a:p>
            <a:pPr lvl="2"/>
            <a:r>
              <a:rPr lang="en-US" dirty="0" err="1"/>
              <a:t>Mael</a:t>
            </a:r>
            <a:r>
              <a:rPr lang="en-US" dirty="0"/>
              <a:t> &amp; Hirsch (‘93)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11  Inventories and Interviews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C53F5-CCE1-46E0-A9E4-490A48104DD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7714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   Personal History Assessment: </a:t>
            </a:r>
            <a:br>
              <a:rPr lang="en-US" dirty="0"/>
            </a:br>
            <a:r>
              <a:rPr lang="en-US" sz="2400" dirty="0"/>
              <a:t>Big Data </a:t>
            </a:r>
            <a:r>
              <a:rPr lang="en-US" sz="2400" i="1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Predictive Analytics</a:t>
            </a:r>
          </a:p>
          <a:p>
            <a:pPr lvl="1"/>
            <a:r>
              <a:rPr lang="en-US" dirty="0"/>
              <a:t>Old wine in new bottles?</a:t>
            </a:r>
          </a:p>
          <a:p>
            <a:pPr lvl="2"/>
            <a:r>
              <a:rPr lang="en-US" sz="1600" dirty="0"/>
              <a:t>Grace Manson (1922) – insurance agents success</a:t>
            </a:r>
          </a:p>
          <a:p>
            <a:pPr lvl="2"/>
            <a:r>
              <a:rPr lang="en-US" sz="1600" dirty="0"/>
              <a:t>Albert Kurtz (1935) – personal history predicted success</a:t>
            </a:r>
          </a:p>
          <a:p>
            <a:pPr lvl="2"/>
            <a:r>
              <a:rPr lang="en-US" sz="1600" dirty="0"/>
              <a:t>Baier &amp; Dugan (1957) – how much insurance do you (applicant for sales job) own? </a:t>
            </a:r>
            <a:r>
              <a:rPr lang="en-US" sz="1600" i="1" dirty="0"/>
              <a:t> </a:t>
            </a:r>
          </a:p>
          <a:p>
            <a:pPr lvl="3"/>
            <a:r>
              <a:rPr lang="en-US" sz="1600" b="1" i="1" dirty="0">
                <a:solidFill>
                  <a:srgbClr val="00B050"/>
                </a:solidFill>
              </a:rPr>
              <a:t>Does it have anything to with success as an insurance salesperson?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11  Inventories and Interviews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C53F5-CCE1-46E0-A9E4-490A48104DD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2208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INTERVIEWS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Interview Research Reviews</a:t>
            </a:r>
          </a:p>
          <a:p>
            <a:r>
              <a:rPr lang="en-US" dirty="0"/>
              <a:t>Varieties of Structured Interviews</a:t>
            </a:r>
          </a:p>
          <a:p>
            <a:pPr lvl="1"/>
            <a:r>
              <a:rPr lang="en-US" i="1" dirty="0"/>
              <a:t>Patterned Interviews (</a:t>
            </a:r>
            <a:r>
              <a:rPr lang="en-US" i="1" dirty="0" err="1"/>
              <a:t>McMurry</a:t>
            </a:r>
            <a:r>
              <a:rPr lang="en-US" i="1" dirty="0"/>
              <a:t>, ’47) </a:t>
            </a:r>
          </a:p>
          <a:p>
            <a:pPr lvl="2"/>
            <a:r>
              <a:rPr lang="en-US" i="1" dirty="0"/>
              <a:t>–precursor to semi-structured interviews</a:t>
            </a:r>
          </a:p>
          <a:p>
            <a:pPr lvl="1"/>
            <a:r>
              <a:rPr lang="en-US" i="1" dirty="0"/>
              <a:t>Behavior Description Interviewing (</a:t>
            </a:r>
            <a:r>
              <a:rPr lang="en-US" i="1" dirty="0" err="1"/>
              <a:t>Janz</a:t>
            </a:r>
            <a:r>
              <a:rPr lang="en-US" i="1" dirty="0"/>
              <a:t> et al. ’86)</a:t>
            </a:r>
          </a:p>
          <a:p>
            <a:pPr lvl="1"/>
            <a:r>
              <a:rPr lang="en-US" i="1" dirty="0"/>
              <a:t>Situational Interviews (low fidelity SJT)</a:t>
            </a:r>
          </a:p>
          <a:p>
            <a:pPr lvl="1"/>
            <a:r>
              <a:rPr lang="en-US" i="1" dirty="0"/>
              <a:t>Comprehensive Structured Interviews (stilted)</a:t>
            </a:r>
          </a:p>
          <a:p>
            <a:r>
              <a:rPr lang="en-US" dirty="0"/>
              <a:t>Interview Validity</a:t>
            </a:r>
          </a:p>
          <a:p>
            <a:pPr lvl="1"/>
            <a:r>
              <a:rPr lang="en-US" b="1" i="1" dirty="0">
                <a:solidFill>
                  <a:srgbClr val="00B050"/>
                </a:solidFill>
              </a:rPr>
              <a:t>What’ your best estimate of the validity for them?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11  Inventories and Interviews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C53F5-CCE1-46E0-A9E4-490A48104DD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0865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INTERVIEWS</a:t>
            </a:r>
            <a:br>
              <a:rPr lang="en-US" dirty="0"/>
            </a:br>
            <a:r>
              <a:rPr lang="en-US" sz="1800" dirty="0"/>
              <a:t>(</a:t>
            </a:r>
            <a:r>
              <a:rPr lang="en-US" sz="1800" dirty="0" err="1"/>
              <a:t>Cont</a:t>
            </a:r>
            <a:r>
              <a:rPr lang="en-US" sz="1800" dirty="0"/>
              <a:t>’ )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82" y="2235930"/>
            <a:ext cx="6345260" cy="3530600"/>
          </a:xfrm>
        </p:spPr>
        <p:txBody>
          <a:bodyPr>
            <a:noAutofit/>
          </a:bodyPr>
          <a:lstStyle/>
          <a:p>
            <a:r>
              <a:rPr lang="en-US" dirty="0"/>
              <a:t>Interview Research Reviews</a:t>
            </a:r>
          </a:p>
          <a:p>
            <a:pPr marL="402336" lvl="1" indent="0">
              <a:buNone/>
            </a:pPr>
            <a:r>
              <a:rPr lang="en-US" sz="1800" dirty="0"/>
              <a:t>Before meta-analyses, </a:t>
            </a:r>
          </a:p>
          <a:p>
            <a:pPr lvl="2"/>
            <a:r>
              <a:rPr lang="en-US" sz="1800" dirty="0"/>
              <a:t> .56 – moderately structured</a:t>
            </a:r>
          </a:p>
          <a:p>
            <a:pPr lvl="2"/>
            <a:r>
              <a:rPr lang="en-US" sz="1800" dirty="0"/>
              <a:t>.67 – highly structured</a:t>
            </a:r>
          </a:p>
          <a:p>
            <a:pPr lvl="2"/>
            <a:r>
              <a:rPr lang="en-US" sz="1800" dirty="0"/>
              <a:t>.34 -  poorly structured</a:t>
            </a:r>
          </a:p>
          <a:p>
            <a:pPr lvl="2"/>
            <a:endParaRPr lang="en-US" sz="1800" dirty="0"/>
          </a:p>
          <a:p>
            <a:pPr lvl="1"/>
            <a:r>
              <a:rPr lang="en-US" sz="1800" dirty="0"/>
              <a:t>About 	.58  for structured and un-structured (</a:t>
            </a:r>
            <a:r>
              <a:rPr lang="en-US" sz="1800" i="1" dirty="0"/>
              <a:t>Schmidt, Oh, Shaffer</a:t>
            </a:r>
            <a:r>
              <a:rPr lang="en-US" sz="1800" dirty="0"/>
              <a:t>)</a:t>
            </a:r>
          </a:p>
          <a:p>
            <a:pPr lvl="2"/>
            <a:endParaRPr lang="en-US" sz="1400" b="1" i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sz="1400" b="1" i="1" dirty="0">
              <a:solidFill>
                <a:srgbClr val="00B050"/>
              </a:solidFill>
            </a:endParaRPr>
          </a:p>
          <a:p>
            <a:pPr lvl="1"/>
            <a:endParaRPr lang="en-US" sz="1400" b="1" i="1" dirty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11  Inventories and Interviews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C53F5-CCE1-46E0-A9E4-490A48104DD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1177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Interviewer Validity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Needs more research </a:t>
            </a:r>
          </a:p>
          <a:p>
            <a:pPr lvl="1"/>
            <a:r>
              <a:rPr lang="en-US" dirty="0"/>
              <a:t>Like any other assessment on constructs, theory, etc.</a:t>
            </a:r>
          </a:p>
          <a:p>
            <a:r>
              <a:rPr lang="en-US" dirty="0" err="1"/>
              <a:t>Lawshe’s</a:t>
            </a:r>
            <a:r>
              <a:rPr lang="en-US" dirty="0"/>
              <a:t> Content Validity Ratio (CVR) </a:t>
            </a:r>
          </a:p>
          <a:p>
            <a:pPr lvl="1"/>
            <a:r>
              <a:rPr lang="en-US" dirty="0"/>
              <a:t>Very good with experienced candidates</a:t>
            </a:r>
          </a:p>
          <a:p>
            <a:r>
              <a:rPr lang="en-US" dirty="0"/>
              <a:t>Should always be based n a job analysis</a:t>
            </a:r>
          </a:p>
          <a:p>
            <a:pPr lvl="1"/>
            <a:r>
              <a:rPr lang="en-US" dirty="0"/>
              <a:t>Recognize that equal performance can results from different behaviors</a:t>
            </a:r>
          </a:p>
          <a:p>
            <a:pPr marL="402336" lvl="1" indent="0">
              <a:buNone/>
            </a:pPr>
            <a:r>
              <a:rPr lang="en-US" dirty="0"/>
              <a:t>		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11  Inventories and Interviews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C53F5-CCE1-46E0-A9E4-490A48104DD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1059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INTERVIEWS:</a:t>
            </a:r>
            <a:br>
              <a:rPr lang="en-US" dirty="0"/>
            </a:br>
            <a:r>
              <a:rPr lang="en-US" sz="2400" dirty="0"/>
              <a:t>Interviewer Characteristics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1800" dirty="0"/>
              <a:t>Interviewers differ in </a:t>
            </a:r>
          </a:p>
          <a:p>
            <a:pPr lvl="2"/>
            <a:r>
              <a:rPr lang="en-US" sz="1800" dirty="0"/>
              <a:t>how they reach overall judgments  </a:t>
            </a:r>
          </a:p>
          <a:p>
            <a:pPr lvl="2"/>
            <a:r>
              <a:rPr lang="en-US" sz="1800" dirty="0"/>
              <a:t>Criterion-related validity of the judgments </a:t>
            </a:r>
          </a:p>
          <a:p>
            <a:pPr lvl="1"/>
            <a:r>
              <a:rPr lang="en-US" sz="1800" dirty="0"/>
              <a:t>Dougherty et al. (1986) </a:t>
            </a:r>
          </a:p>
          <a:p>
            <a:pPr lvl="2"/>
            <a:r>
              <a:rPr lang="en-US" sz="1800" dirty="0"/>
              <a:t>Three judges </a:t>
            </a:r>
          </a:p>
          <a:p>
            <a:pPr lvl="3"/>
            <a:r>
              <a:rPr lang="en-US" sz="1800" b="1" i="1" dirty="0">
                <a:solidFill>
                  <a:srgbClr val="00B050"/>
                </a:solidFill>
              </a:rPr>
              <a:t>Did all judges’ ratings predict criteria for performance equally well? </a:t>
            </a:r>
          </a:p>
          <a:p>
            <a:pPr lvl="3"/>
            <a:r>
              <a:rPr lang="en-US" sz="1800" b="1" i="1" dirty="0">
                <a:solidFill>
                  <a:srgbClr val="00B050"/>
                </a:solidFill>
              </a:rPr>
              <a:t>Which predicted performance better, the “blind” or “live” ratings?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11  Inventories and Interviews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C53F5-CCE1-46E0-A9E4-490A48104DD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8796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11  Inventories and Interviews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C53F5-CCE1-46E0-A9E4-490A48104DDF}" type="slidenum">
              <a:rPr lang="en-US" smtClean="0"/>
              <a:t>17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A1F144E-9487-4D63-A454-7DB61988843F}"/>
              </a:ext>
            </a:extLst>
          </p:cNvPr>
          <p:cNvSpPr txBox="1"/>
          <p:nvPr/>
        </p:nvSpPr>
        <p:spPr>
          <a:xfrm>
            <a:off x="1903017" y="828149"/>
            <a:ext cx="55018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US" sz="3200" dirty="0">
                <a:solidFill>
                  <a:schemeClr val="bg1"/>
                </a:solidFill>
              </a:rPr>
              <a:t>Dougherty et al. Table 11.1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618BD3B-DA07-4184-A3E8-DA124B55F9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6414" y="1441499"/>
            <a:ext cx="6011172" cy="4993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409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INTERVIEWS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300" dirty="0"/>
              <a:t>Interviewer Experience and Habit</a:t>
            </a:r>
          </a:p>
          <a:p>
            <a:pPr lvl="2"/>
            <a:r>
              <a:rPr lang="en-US" sz="1600" b="1" i="1" dirty="0">
                <a:solidFill>
                  <a:srgbClr val="00B050"/>
                </a:solidFill>
              </a:rPr>
              <a:t>How important is experience?</a:t>
            </a:r>
          </a:p>
          <a:p>
            <a:pPr lvl="1"/>
            <a:r>
              <a:rPr lang="en-US" sz="2300" dirty="0"/>
              <a:t>Stereotypes, Prototypes, Biases</a:t>
            </a:r>
          </a:p>
          <a:p>
            <a:pPr lvl="2"/>
            <a:r>
              <a:rPr lang="en-US" sz="2100" dirty="0"/>
              <a:t> “similar to me” or “similar-ideal candidate”?</a:t>
            </a:r>
          </a:p>
          <a:p>
            <a:pPr lvl="1"/>
            <a:r>
              <a:rPr lang="en-US" sz="2300" dirty="0"/>
              <a:t> 	</a:t>
            </a:r>
            <a:r>
              <a:rPr lang="en-US" sz="1800" b="1" i="1" dirty="0">
                <a:solidFill>
                  <a:srgbClr val="00B050"/>
                </a:solidFill>
              </a:rPr>
              <a:t>which is probably more valid?</a:t>
            </a:r>
          </a:p>
          <a:p>
            <a:pPr lvl="2"/>
            <a:endParaRPr lang="en-US" sz="2100" dirty="0"/>
          </a:p>
          <a:p>
            <a:pPr lvl="1"/>
            <a:endParaRPr lang="en-US" sz="2100" i="1" dirty="0"/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11  Inventories and Interviews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C53F5-CCE1-46E0-A9E4-490A48104DDF}" type="slidenum">
              <a:rPr lang="en-US" smtClean="0"/>
              <a:t>18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565151" y="1586984"/>
            <a:ext cx="34612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Interviewer Characteristics</a:t>
            </a:r>
          </a:p>
        </p:txBody>
      </p:sp>
    </p:spTree>
    <p:extLst>
      <p:ext uri="{BB962C8B-B14F-4D97-AF65-F5344CB8AC3E}">
        <p14:creationId xmlns:p14="http://schemas.microsoft.com/office/powerpoint/2010/main" val="2881985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INTERVIEWS</a:t>
            </a:r>
            <a:br>
              <a:rPr lang="en-US" dirty="0"/>
            </a:br>
            <a:r>
              <a:rPr lang="en-US" sz="2800" dirty="0"/>
              <a:t>Interviewer Characteristics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en-US" sz="2300" dirty="0"/>
              <a:t>Biases</a:t>
            </a:r>
          </a:p>
          <a:p>
            <a:pPr lvl="2"/>
            <a:r>
              <a:rPr lang="en-US" sz="2100" dirty="0"/>
              <a:t>Possible demographics:</a:t>
            </a:r>
          </a:p>
          <a:p>
            <a:pPr lvl="3"/>
            <a:r>
              <a:rPr lang="en-US" sz="1900" dirty="0"/>
              <a:t>Sex, race, ethnicity, etc.</a:t>
            </a:r>
          </a:p>
          <a:p>
            <a:pPr lvl="1"/>
            <a:r>
              <a:rPr lang="en-US" sz="2300" dirty="0"/>
              <a:t>Evidence on “similar to me” ?</a:t>
            </a:r>
          </a:p>
          <a:p>
            <a:pPr lvl="2"/>
            <a:r>
              <a:rPr lang="en-US" sz="2100" b="1" i="1" dirty="0">
                <a:solidFill>
                  <a:srgbClr val="00B050"/>
                </a:solidFill>
              </a:rPr>
              <a:t>Gender?</a:t>
            </a:r>
          </a:p>
          <a:p>
            <a:pPr lvl="2"/>
            <a:r>
              <a:rPr lang="en-US" sz="2100" b="1" i="1" dirty="0">
                <a:solidFill>
                  <a:srgbClr val="00B050"/>
                </a:solidFill>
              </a:rPr>
              <a:t>Age?</a:t>
            </a:r>
          </a:p>
          <a:p>
            <a:pPr lvl="2"/>
            <a:r>
              <a:rPr lang="en-US" sz="2100" b="1" i="1" dirty="0">
                <a:solidFill>
                  <a:srgbClr val="00B050"/>
                </a:solidFill>
              </a:rPr>
              <a:t>Race and ethnic </a:t>
            </a:r>
            <a:r>
              <a:rPr lang="en-US" sz="1700" b="1" i="1" dirty="0">
                <a:solidFill>
                  <a:srgbClr val="00B050"/>
                </a:solidFill>
              </a:rPr>
              <a:t>(</a:t>
            </a:r>
            <a:r>
              <a:rPr lang="en-US" sz="1700" b="1" i="1" dirty="0" err="1">
                <a:solidFill>
                  <a:srgbClr val="00B050"/>
                </a:solidFill>
              </a:rPr>
              <a:t>Huffcut</a:t>
            </a:r>
            <a:r>
              <a:rPr lang="en-US" sz="1700" b="1" i="1" dirty="0">
                <a:solidFill>
                  <a:srgbClr val="00B050"/>
                </a:solidFill>
              </a:rPr>
              <a:t> &amp; Roth , 1998)</a:t>
            </a:r>
          </a:p>
          <a:p>
            <a:pPr lvl="1"/>
            <a:r>
              <a:rPr lang="en-US" sz="2300" dirty="0"/>
              <a:t>Judgment by representativeness</a:t>
            </a:r>
          </a:p>
          <a:p>
            <a:pPr lvl="2"/>
            <a:r>
              <a:rPr lang="en-US" sz="2100" b="1" i="1" dirty="0">
                <a:solidFill>
                  <a:srgbClr val="00B050"/>
                </a:solidFill>
              </a:rPr>
              <a:t>What is it? </a:t>
            </a:r>
            <a:r>
              <a:rPr lang="en-US" sz="1600" b="1" i="1" dirty="0">
                <a:solidFill>
                  <a:srgbClr val="00B050"/>
                </a:solidFill>
              </a:rPr>
              <a:t>(</a:t>
            </a:r>
            <a:r>
              <a:rPr lang="en-US" sz="1600" b="1" i="1" dirty="0" err="1">
                <a:solidFill>
                  <a:srgbClr val="00B050"/>
                </a:solidFill>
              </a:rPr>
              <a:t>Tversky</a:t>
            </a:r>
            <a:r>
              <a:rPr lang="en-US" sz="1600" b="1" i="1" dirty="0">
                <a:solidFill>
                  <a:srgbClr val="00B050"/>
                </a:solidFill>
              </a:rPr>
              <a:t> &amp; </a:t>
            </a:r>
            <a:r>
              <a:rPr lang="en-US" sz="1600" b="1" i="1" dirty="0" err="1">
                <a:solidFill>
                  <a:srgbClr val="00B050"/>
                </a:solidFill>
              </a:rPr>
              <a:t>Kahneman</a:t>
            </a:r>
            <a:r>
              <a:rPr lang="en-US" sz="1600" b="1" i="1" dirty="0">
                <a:solidFill>
                  <a:srgbClr val="00B050"/>
                </a:solidFill>
              </a:rPr>
              <a:t>, ‘82</a:t>
            </a:r>
            <a:r>
              <a:rPr lang="en-US" sz="2100" b="1" i="1" dirty="0">
                <a:solidFill>
                  <a:srgbClr val="00B050"/>
                </a:solidFill>
              </a:rPr>
              <a:t>)</a:t>
            </a:r>
            <a:r>
              <a:rPr lang="en-US" sz="2100" b="1" dirty="0"/>
              <a:t> </a:t>
            </a:r>
          </a:p>
          <a:p>
            <a:pPr marL="1005840" lvl="3" indent="0">
              <a:buNone/>
            </a:pPr>
            <a:r>
              <a:rPr lang="en-US" sz="1900" dirty="0"/>
              <a:t>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11  Inventories and Interviews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C53F5-CCE1-46E0-A9E4-490A48104DD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557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914400"/>
            <a:ext cx="6343672" cy="709865"/>
          </a:xfrm>
        </p:spPr>
        <p:txBody>
          <a:bodyPr/>
          <a:lstStyle/>
          <a:p>
            <a:r>
              <a:rPr lang="en-US" dirty="0"/>
              <a:t>INVENTORIES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Varieties of Inventories</a:t>
            </a:r>
          </a:p>
          <a:p>
            <a:pPr lvl="1"/>
            <a:r>
              <a:rPr lang="en-US" i="1" dirty="0"/>
              <a:t>Checklists </a:t>
            </a:r>
          </a:p>
          <a:p>
            <a:pPr lvl="2"/>
            <a:r>
              <a:rPr lang="en-US" i="1" dirty="0"/>
              <a:t>(dichotomous)</a:t>
            </a:r>
          </a:p>
          <a:p>
            <a:pPr lvl="1"/>
            <a:r>
              <a:rPr lang="en-US" i="1" dirty="0"/>
              <a:t>Scaled Response Inventories </a:t>
            </a:r>
          </a:p>
          <a:p>
            <a:pPr lvl="2"/>
            <a:r>
              <a:rPr lang="en-US" i="1" dirty="0"/>
              <a:t>(interval – Likert, </a:t>
            </a:r>
            <a:r>
              <a:rPr lang="en-US" i="1" dirty="0" err="1"/>
              <a:t>e.g</a:t>
            </a:r>
            <a:r>
              <a:rPr lang="en-US" i="1" dirty="0"/>
              <a:t>)</a:t>
            </a:r>
          </a:p>
          <a:p>
            <a:pPr lvl="1"/>
            <a:r>
              <a:rPr lang="en-US" i="1" dirty="0"/>
              <a:t>Multiple-Choice or Forced Choice Instruments</a:t>
            </a:r>
          </a:p>
          <a:p>
            <a:pPr lvl="2"/>
            <a:r>
              <a:rPr lang="en-US" i="1" dirty="0"/>
              <a:t>(Multidimensional) </a:t>
            </a:r>
            <a:r>
              <a:rPr lang="en-US" i="1" dirty="0">
                <a:solidFill>
                  <a:srgbClr val="00B050"/>
                </a:solidFill>
              </a:rPr>
              <a:t>give an example</a:t>
            </a:r>
            <a:r>
              <a:rPr lang="en-US" i="1" dirty="0"/>
              <a:t>	</a:t>
            </a:r>
          </a:p>
          <a:p>
            <a:pPr lvl="1"/>
            <a:r>
              <a:rPr lang="en-US" i="1" dirty="0"/>
              <a:t>Alternatives to Inventories </a:t>
            </a:r>
          </a:p>
          <a:p>
            <a:pPr lvl="2"/>
            <a:r>
              <a:rPr lang="en-US" i="1" dirty="0"/>
              <a:t>(projective) -</a:t>
            </a:r>
            <a:r>
              <a:rPr lang="en-US" i="1" dirty="0">
                <a:solidFill>
                  <a:srgbClr val="00B050"/>
                </a:solidFill>
              </a:rPr>
              <a:t>Effective?</a:t>
            </a:r>
          </a:p>
          <a:p>
            <a:pPr marL="0" indent="0">
              <a:buNone/>
            </a:pP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11  Inventories and Interviews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C53F5-CCE1-46E0-A9E4-490A48104DD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6535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INTERVIEWS</a:t>
            </a:r>
            <a:br>
              <a:rPr lang="en-US" dirty="0"/>
            </a:br>
            <a:r>
              <a:rPr lang="en-US" sz="2800" dirty="0"/>
              <a:t>Interviewee Characteristics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300" dirty="0"/>
              <a:t> Memory</a:t>
            </a:r>
          </a:p>
          <a:p>
            <a:pPr lvl="2"/>
            <a:r>
              <a:rPr lang="en-US" sz="2100" i="1" dirty="0"/>
              <a:t>Fallible it is</a:t>
            </a:r>
            <a:r>
              <a:rPr lang="en-US" sz="2100" dirty="0"/>
              <a:t>!</a:t>
            </a:r>
          </a:p>
          <a:p>
            <a:pPr lvl="3"/>
            <a:r>
              <a:rPr lang="en-US" sz="1900" dirty="0"/>
              <a:t>Retrospective often does not represent the present perception</a:t>
            </a:r>
          </a:p>
          <a:p>
            <a:pPr lvl="1"/>
            <a:r>
              <a:rPr lang="en-US" sz="2300" dirty="0"/>
              <a:t>Impression Management</a:t>
            </a:r>
          </a:p>
          <a:p>
            <a:pPr lvl="2"/>
            <a:r>
              <a:rPr lang="en-US" b="1" i="1" dirty="0">
                <a:solidFill>
                  <a:srgbClr val="00B050"/>
                </a:solidFill>
              </a:rPr>
              <a:t>Would you expect that “Extraverted” or “Agreeable” applicants to be more ingratiating or self-promoting? (Kristof-Brown, et al. (2002)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11  Inventories and Interviews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C53F5-CCE1-46E0-A9E4-490A48104DD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989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19E63-8E33-428B-BB95-6C47F14C3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Schmidt, Oh, Schaffer, </a:t>
            </a:r>
            <a:r>
              <a:rPr lang="en-US" sz="2800" dirty="0" err="1"/>
              <a:t>wkg</a:t>
            </a:r>
            <a:r>
              <a:rPr lang="en-US" sz="2800" dirty="0"/>
              <a:t> </a:t>
            </a:r>
            <a:r>
              <a:rPr lang="en-US" sz="2800" dirty="0" err="1"/>
              <a:t>ppr</a:t>
            </a:r>
            <a:endParaRPr lang="en-US" sz="2800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53F8184C-0BA3-42D5-AEC8-27C641FDDA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5970" y="1524001"/>
            <a:ext cx="6982630" cy="484149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AA21CF-52CF-40E7-A344-845DE619B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11  Inventories and Interviews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827659-D260-434E-9744-D874D8ADE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C53F5-CCE1-46E0-A9E4-490A48104DD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745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852178"/>
            <a:ext cx="6343672" cy="709865"/>
          </a:xfrm>
        </p:spPr>
        <p:txBody>
          <a:bodyPr/>
          <a:lstStyle/>
          <a:p>
            <a:r>
              <a:rPr lang="en-US" dirty="0"/>
              <a:t>INVENTORIES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Validity of Personality Inventories</a:t>
            </a:r>
          </a:p>
          <a:p>
            <a:pPr lvl="1"/>
            <a:r>
              <a:rPr lang="en-US" dirty="0"/>
              <a:t>SHRM (2012) </a:t>
            </a:r>
          </a:p>
          <a:p>
            <a:pPr lvl="2"/>
            <a:r>
              <a:rPr lang="en-US" dirty="0"/>
              <a:t>18% of HR were using personality inventories</a:t>
            </a:r>
          </a:p>
          <a:p>
            <a:pPr lvl="1"/>
            <a:r>
              <a:rPr lang="en-US" i="1" dirty="0">
                <a:solidFill>
                  <a:srgbClr val="00B050"/>
                </a:solidFill>
              </a:rPr>
              <a:t>Do they predict work-related outcomes? </a:t>
            </a:r>
          </a:p>
          <a:p>
            <a:pPr lvl="1"/>
            <a:r>
              <a:rPr lang="en-US" i="1" dirty="0">
                <a:solidFill>
                  <a:srgbClr val="00B050"/>
                </a:solidFill>
              </a:rPr>
              <a:t>Do the have any incremental validity?</a:t>
            </a:r>
          </a:p>
          <a:p>
            <a:pPr lvl="1"/>
            <a:r>
              <a:rPr lang="en-US" i="1" dirty="0">
                <a:solidFill>
                  <a:srgbClr val="00B050"/>
                </a:solidFill>
              </a:rPr>
              <a:t>Useful for leadership? Service jobs?  </a:t>
            </a:r>
          </a:p>
          <a:p>
            <a:pPr lvl="1"/>
            <a:r>
              <a:rPr lang="en-US" i="1" dirty="0">
                <a:solidFill>
                  <a:srgbClr val="00B050"/>
                </a:solidFill>
              </a:rPr>
              <a:t>Are self-report inventories (transparent) subject to response distortion? </a:t>
            </a:r>
          </a:p>
          <a:p>
            <a:pPr marL="402336" lvl="1" indent="0">
              <a:buNone/>
            </a:pPr>
            <a:endParaRPr lang="en-US" i="1" dirty="0">
              <a:solidFill>
                <a:srgbClr val="00B050"/>
              </a:solidFill>
            </a:endParaRPr>
          </a:p>
          <a:p>
            <a:pPr marL="402336" lvl="1" indent="0">
              <a:buNone/>
            </a:pPr>
            <a:endParaRPr lang="en-US" i="1" dirty="0">
              <a:solidFill>
                <a:srgbClr val="00B050"/>
              </a:solidFill>
            </a:endParaRPr>
          </a:p>
          <a:p>
            <a:pPr marL="402336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11  Inventories and Interviews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C53F5-CCE1-46E0-A9E4-490A48104DD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969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901702"/>
          </a:xfrm>
        </p:spPr>
        <p:txBody>
          <a:bodyPr>
            <a:noAutofit/>
          </a:bodyPr>
          <a:lstStyle/>
          <a:p>
            <a:pPr algn="ctr"/>
            <a:r>
              <a:rPr lang="en-US" sz="2800" dirty="0"/>
              <a:t>Inventories</a:t>
            </a:r>
            <a:br>
              <a:rPr lang="en-US" sz="2400" dirty="0"/>
            </a:br>
            <a:r>
              <a:rPr lang="en-US" sz="2000" i="1" dirty="0"/>
              <a:t>(usually self-report measures of interests, motivation, personality &amp; values</a:t>
            </a:r>
            <a:r>
              <a:rPr lang="en-US" sz="2400" i="1" dirty="0"/>
              <a:t>)</a:t>
            </a:r>
            <a:br>
              <a:rPr lang="en-US" sz="2400" i="1" dirty="0"/>
            </a:br>
            <a:endParaRPr lang="en-US" sz="2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82" y="2514600"/>
            <a:ext cx="6345260" cy="3530600"/>
          </a:xfrm>
        </p:spPr>
        <p:txBody>
          <a:bodyPr>
            <a:normAutofit/>
          </a:bodyPr>
          <a:lstStyle/>
          <a:p>
            <a:r>
              <a:rPr lang="en-US" dirty="0"/>
              <a:t> Distorting Responses</a:t>
            </a:r>
          </a:p>
          <a:p>
            <a:pPr lvl="1"/>
            <a:r>
              <a:rPr lang="en-US" dirty="0"/>
              <a:t>Faking (response set) - </a:t>
            </a:r>
            <a:r>
              <a:rPr lang="en-US" i="1" dirty="0"/>
              <a:t>social desirability responding</a:t>
            </a:r>
          </a:p>
          <a:p>
            <a:pPr lvl="1"/>
            <a:r>
              <a:rPr lang="en-US" dirty="0"/>
              <a:t>Unintended distortion</a:t>
            </a:r>
          </a:p>
          <a:p>
            <a:pPr lvl="1"/>
            <a:r>
              <a:rPr lang="en-US" dirty="0"/>
              <a:t>Malfeasance </a:t>
            </a:r>
          </a:p>
          <a:p>
            <a:pPr lvl="2"/>
            <a:r>
              <a:rPr lang="en-US" b="1" i="1" dirty="0">
                <a:solidFill>
                  <a:srgbClr val="00B050"/>
                </a:solidFill>
              </a:rPr>
              <a:t>Which is more likely to happen - with a cognitive ability test or Personality inventory?</a:t>
            </a:r>
          </a:p>
          <a:p>
            <a:pPr lvl="2"/>
            <a:r>
              <a:rPr lang="en-US" b="1" i="1" dirty="0">
                <a:solidFill>
                  <a:srgbClr val="00B050"/>
                </a:solidFill>
              </a:rPr>
              <a:t>Can it be detected?</a:t>
            </a:r>
            <a:endParaRPr lang="en-US" b="1" dirty="0">
              <a:solidFill>
                <a:srgbClr val="00B050"/>
              </a:solidFill>
            </a:endParaRPr>
          </a:p>
          <a:p>
            <a:pPr lvl="2"/>
            <a:r>
              <a:rPr lang="en-US" b="1" i="1" dirty="0">
                <a:solidFill>
                  <a:srgbClr val="00B050"/>
                </a:solidFill>
              </a:rPr>
              <a:t> </a:t>
            </a:r>
            <a:r>
              <a:rPr lang="en-US" b="1" dirty="0"/>
              <a:t>L. James’ (1998) Conditional Reasoning Test (CRT) </a:t>
            </a:r>
          </a:p>
          <a:p>
            <a:pPr lvl="2"/>
            <a:r>
              <a:rPr lang="en-US" b="1" i="1" dirty="0">
                <a:solidFill>
                  <a:srgbClr val="00B050"/>
                </a:solidFill>
              </a:rPr>
              <a:t>How does it work?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11  Inventories and Interviews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B94DD-171E-48CA-BF6D-CE367E86166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11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Inventories</a:t>
            </a:r>
            <a:br>
              <a:rPr lang="en-US" dirty="0"/>
            </a:br>
            <a:r>
              <a:rPr lang="en-US" sz="2200" dirty="0"/>
              <a:t>Distorting Responses </a:t>
            </a:r>
            <a:r>
              <a:rPr lang="en-US" sz="2200" i="1" dirty="0"/>
              <a:t>(</a:t>
            </a:r>
            <a:r>
              <a:rPr lang="en-US" sz="2200" i="1" dirty="0" err="1"/>
              <a:t>con’t</a:t>
            </a:r>
            <a:r>
              <a:rPr lang="en-US" sz="2200" i="1" dirty="0"/>
              <a:t>)</a:t>
            </a:r>
            <a:br>
              <a:rPr lang="en-US" sz="2200" i="1" dirty="0"/>
            </a:br>
            <a:endParaRPr lang="en-US" sz="2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/>
              <a:t>Faking</a:t>
            </a:r>
          </a:p>
          <a:p>
            <a:pPr lvl="1"/>
            <a:r>
              <a:rPr lang="en-US" i="1" dirty="0"/>
              <a:t>Forced choice;</a:t>
            </a:r>
          </a:p>
          <a:p>
            <a:pPr lvl="2"/>
            <a:r>
              <a:rPr lang="en-US" b="1" i="1" dirty="0">
                <a:solidFill>
                  <a:srgbClr val="00B050"/>
                </a:solidFill>
              </a:rPr>
              <a:t>How does </a:t>
            </a:r>
            <a:r>
              <a:rPr lang="en-US" b="1" i="1" dirty="0" err="1">
                <a:solidFill>
                  <a:srgbClr val="00B050"/>
                </a:solidFill>
              </a:rPr>
              <a:t>Bernardin’s</a:t>
            </a:r>
            <a:r>
              <a:rPr lang="en-US" b="1" i="1" dirty="0">
                <a:solidFill>
                  <a:srgbClr val="00B050"/>
                </a:solidFill>
              </a:rPr>
              <a:t> method work? </a:t>
            </a:r>
          </a:p>
          <a:p>
            <a:pPr lvl="3"/>
            <a:r>
              <a:rPr lang="en-US" b="1" i="1" dirty="0">
                <a:solidFill>
                  <a:srgbClr val="00B050"/>
                </a:solidFill>
              </a:rPr>
              <a:t>Hint job-related v. non-job related discomforts </a:t>
            </a:r>
          </a:p>
          <a:p>
            <a:pPr lvl="1"/>
            <a:r>
              <a:rPr lang="en-US" b="1" i="1" dirty="0">
                <a:solidFill>
                  <a:srgbClr val="00B050"/>
                </a:solidFill>
              </a:rPr>
              <a:t>What is the best way (we know of) to counteract faking ?</a:t>
            </a:r>
          </a:p>
          <a:p>
            <a:r>
              <a:rPr lang="en-US" i="1" dirty="0"/>
              <a:t>Acquiescence</a:t>
            </a:r>
          </a:p>
          <a:p>
            <a:pPr lvl="2"/>
            <a:r>
              <a:rPr lang="en-US" i="1" dirty="0"/>
              <a:t>Yea and </a:t>
            </a:r>
            <a:r>
              <a:rPr lang="en-US" i="1" dirty="0" err="1"/>
              <a:t>nea-sayers</a:t>
            </a:r>
            <a:endParaRPr lang="en-US" i="1" dirty="0"/>
          </a:p>
          <a:p>
            <a:pPr lvl="2"/>
            <a:r>
              <a:rPr lang="en-US" i="1" dirty="0"/>
              <a:t>What’s the best way to present items?</a:t>
            </a:r>
          </a:p>
          <a:p>
            <a:pPr lvl="3"/>
            <a:r>
              <a:rPr lang="en-US" b="1" i="1" dirty="0">
                <a:solidFill>
                  <a:srgbClr val="00B050"/>
                </a:solidFill>
              </a:rPr>
              <a:t>Alternate direction of positive v. negative</a:t>
            </a:r>
          </a:p>
          <a:p>
            <a:pPr lvl="3"/>
            <a:r>
              <a:rPr lang="en-US" b="1" i="1" dirty="0">
                <a:solidFill>
                  <a:srgbClr val="00B050"/>
                </a:solidFill>
              </a:rPr>
              <a:t>Keep them in same direction</a:t>
            </a:r>
          </a:p>
          <a:p>
            <a:pPr lvl="3"/>
            <a:r>
              <a:rPr lang="en-US" b="1" i="1" dirty="0">
                <a:solidFill>
                  <a:srgbClr val="00B050"/>
                </a:solidFill>
              </a:rPr>
              <a:t>Alternate positive and negative statement wording?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11  Inventories and Interviews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B94DD-171E-48CA-BF6D-CE367E86166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05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Applicant Reactions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Adverse reactions- to certain questions</a:t>
            </a:r>
          </a:p>
          <a:p>
            <a:pPr lvl="1"/>
            <a:r>
              <a:rPr lang="en-US" dirty="0"/>
              <a:t>Invasion of privacy concerns</a:t>
            </a:r>
          </a:p>
          <a:p>
            <a:pPr lvl="1"/>
            <a:r>
              <a:rPr lang="en-US" dirty="0"/>
              <a:t>Offensive reaction to integrity and other personality items.</a:t>
            </a:r>
          </a:p>
          <a:p>
            <a:pPr lvl="1"/>
            <a:r>
              <a:rPr lang="en-US" dirty="0"/>
              <a:t>How big a problem?	</a:t>
            </a:r>
          </a:p>
          <a:p>
            <a:pPr lvl="2"/>
            <a:r>
              <a:rPr lang="en-US" b="1" i="1" dirty="0">
                <a:solidFill>
                  <a:srgbClr val="00B050"/>
                </a:solidFill>
              </a:rPr>
              <a:t>What did Ryan &amp; Sackett, (’87) find?</a:t>
            </a:r>
          </a:p>
          <a:p>
            <a:pPr lvl="3"/>
            <a:r>
              <a:rPr lang="en-US" b="1" i="1" dirty="0">
                <a:solidFill>
                  <a:srgbClr val="00B050"/>
                </a:solidFill>
              </a:rPr>
              <a:t>Do applicants think it’s ok?</a:t>
            </a:r>
          </a:p>
          <a:p>
            <a:pPr lvl="2"/>
            <a:r>
              <a:rPr lang="en-US" b="1" i="1" dirty="0">
                <a:solidFill>
                  <a:srgbClr val="00B050"/>
                </a:solidFill>
              </a:rPr>
              <a:t>What did </a:t>
            </a:r>
            <a:r>
              <a:rPr lang="en-US" b="1" i="1" dirty="0" err="1">
                <a:solidFill>
                  <a:srgbClr val="00B050"/>
                </a:solidFill>
              </a:rPr>
              <a:t>Hausknecht</a:t>
            </a:r>
            <a:r>
              <a:rPr lang="en-US" b="1" i="1" dirty="0">
                <a:solidFill>
                  <a:srgbClr val="00B050"/>
                </a:solidFill>
              </a:rPr>
              <a:t>, Day &amp; Thomas (’04) find?</a:t>
            </a:r>
          </a:p>
          <a:p>
            <a:pPr lvl="3"/>
            <a:r>
              <a:rPr lang="en-US" b="1" i="1" dirty="0">
                <a:solidFill>
                  <a:srgbClr val="00B050"/>
                </a:solidFill>
              </a:rPr>
              <a:t>What differences are applicant reactions based on age, race, gender?</a:t>
            </a:r>
          </a:p>
          <a:p>
            <a:pPr lvl="2"/>
            <a:r>
              <a:rPr lang="en-US" b="1" i="1" dirty="0">
                <a:solidFill>
                  <a:srgbClr val="00B050"/>
                </a:solidFill>
              </a:rPr>
              <a:t>What do </a:t>
            </a:r>
            <a:r>
              <a:rPr lang="en-US" b="1" i="1" dirty="0" err="1">
                <a:solidFill>
                  <a:srgbClr val="00B050"/>
                </a:solidFill>
              </a:rPr>
              <a:t>Guion</a:t>
            </a:r>
            <a:r>
              <a:rPr lang="en-US" b="1" i="1" dirty="0">
                <a:solidFill>
                  <a:srgbClr val="00B050"/>
                </a:solidFill>
              </a:rPr>
              <a:t> and </a:t>
            </a:r>
            <a:r>
              <a:rPr lang="en-US" b="1" i="1" dirty="0" err="1">
                <a:solidFill>
                  <a:srgbClr val="00B050"/>
                </a:solidFill>
              </a:rPr>
              <a:t>Highhouse</a:t>
            </a:r>
            <a:r>
              <a:rPr lang="en-US" b="1" i="1" dirty="0">
                <a:solidFill>
                  <a:srgbClr val="00B050"/>
                </a:solidFill>
              </a:rPr>
              <a:t> suggest to handle the issue?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11  Inventories and Interviews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C53F5-CCE1-46E0-A9E4-490A48104DD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496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Employer reactions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Informal discussions with applicants or standardized measures?</a:t>
            </a:r>
          </a:p>
          <a:p>
            <a:pPr lvl="1"/>
            <a:r>
              <a:rPr lang="en-US" b="1" i="1" dirty="0">
                <a:solidFill>
                  <a:srgbClr val="00B050"/>
                </a:solidFill>
              </a:rPr>
              <a:t>Which do SHRM members think is more informative? (</a:t>
            </a:r>
            <a:r>
              <a:rPr lang="en-US" b="1" i="1" dirty="0" err="1">
                <a:solidFill>
                  <a:srgbClr val="00B050"/>
                </a:solidFill>
              </a:rPr>
              <a:t>Lodato</a:t>
            </a:r>
            <a:r>
              <a:rPr lang="en-US" b="1" i="1" dirty="0">
                <a:solidFill>
                  <a:srgbClr val="00B050"/>
                </a:solidFill>
              </a:rPr>
              <a:t>, Highhouse, &amp; Brooks, ‘11)</a:t>
            </a:r>
          </a:p>
          <a:p>
            <a:pPr lvl="1"/>
            <a:r>
              <a:rPr lang="en-US" b="1" i="1" dirty="0">
                <a:solidFill>
                  <a:srgbClr val="00B050"/>
                </a:solidFill>
              </a:rPr>
              <a:t>Why do you think they believe as they do?</a:t>
            </a:r>
          </a:p>
          <a:p>
            <a:pPr lvl="1"/>
            <a:r>
              <a:rPr lang="en-US" b="1" i="1" dirty="0">
                <a:solidFill>
                  <a:srgbClr val="00B050"/>
                </a:solidFill>
              </a:rPr>
              <a:t>Would you want to change their mind?</a:t>
            </a:r>
          </a:p>
          <a:p>
            <a:pPr lvl="2"/>
            <a:r>
              <a:rPr lang="en-US" sz="1600" b="1" i="1" dirty="0">
                <a:solidFill>
                  <a:srgbClr val="00B050"/>
                </a:solidFill>
              </a:rPr>
              <a:t>If so, what would you do?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11  Inventories and Interviews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C53F5-CCE1-46E0-A9E4-490A48104DD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3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PERSONAL HISTORY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Best predictor of future behavior is past behavior – or is it?</a:t>
            </a:r>
          </a:p>
          <a:p>
            <a:pPr lvl="1"/>
            <a:r>
              <a:rPr lang="en-US" dirty="0"/>
              <a:t>What would Robert Hogan (HPI) say?</a:t>
            </a:r>
          </a:p>
          <a:p>
            <a:r>
              <a:rPr lang="en-US" dirty="0"/>
              <a:t>Two ways (or more?) to find about past behavior / traits	</a:t>
            </a:r>
          </a:p>
          <a:p>
            <a:r>
              <a:rPr lang="en-US" dirty="0"/>
              <a:t>-</a:t>
            </a:r>
            <a:r>
              <a:rPr lang="en-US" sz="1800" b="1" i="1" dirty="0">
                <a:solidFill>
                  <a:srgbClr val="00B050"/>
                </a:solidFill>
              </a:rPr>
              <a:t>What are they?</a:t>
            </a:r>
          </a:p>
          <a:p>
            <a:pPr marL="914400" lvl="2" indent="0">
              <a:buNone/>
            </a:pPr>
            <a:r>
              <a:rPr lang="en-US" sz="1800" b="1" i="1" dirty="0">
                <a:solidFill>
                  <a:srgbClr val="00B050"/>
                </a:solidFill>
              </a:rPr>
              <a:t>-What are some difficulties with the accuracy of each?</a:t>
            </a:r>
          </a:p>
          <a:p>
            <a:pPr marL="914400" lvl="2" indent="0">
              <a:buNone/>
            </a:pPr>
            <a:r>
              <a:rPr lang="en-US" sz="1800" b="1" i="1" dirty="0">
                <a:solidFill>
                  <a:srgbClr val="00B050"/>
                </a:solidFill>
              </a:rPr>
              <a:t>-is social media reasonable to use?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11  Inventories and Interviews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C53F5-CCE1-46E0-A9E4-490A48104DD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443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Personal History Assessment: </a:t>
            </a:r>
            <a:br>
              <a:rPr lang="en-US" dirty="0"/>
            </a:br>
            <a:r>
              <a:rPr lang="en-US" sz="2400" dirty="0"/>
              <a:t>Weighted Application Blanks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Weighted Application Blanks 	</a:t>
            </a:r>
          </a:p>
          <a:p>
            <a:pPr lvl="1"/>
            <a:r>
              <a:rPr lang="en-US" dirty="0"/>
              <a:t>T&amp;E or E&amp;E for government agencies</a:t>
            </a:r>
          </a:p>
          <a:p>
            <a:pPr lvl="2"/>
            <a:r>
              <a:rPr lang="en-US" dirty="0"/>
              <a:t>Used for meeting minimal </a:t>
            </a:r>
            <a:r>
              <a:rPr lang="en-US" dirty="0" err="1"/>
              <a:t>quals</a:t>
            </a:r>
            <a:r>
              <a:rPr lang="en-US" dirty="0"/>
              <a:t> and ranking</a:t>
            </a:r>
          </a:p>
          <a:p>
            <a:pPr lvl="2"/>
            <a:r>
              <a:rPr lang="en-US" b="1" i="1" dirty="0">
                <a:solidFill>
                  <a:srgbClr val="00B050"/>
                </a:solidFill>
              </a:rPr>
              <a:t>How good are they?</a:t>
            </a:r>
          </a:p>
          <a:p>
            <a:pPr lvl="2"/>
            <a:r>
              <a:rPr lang="en-US" b="1" i="1" dirty="0">
                <a:solidFill>
                  <a:srgbClr val="00B050"/>
                </a:solidFill>
              </a:rPr>
              <a:t>What are some issues with them?</a:t>
            </a:r>
          </a:p>
          <a:p>
            <a:r>
              <a:rPr lang="en-US" dirty="0"/>
              <a:t>Weighted Application Blank for predicting turnover </a:t>
            </a:r>
            <a:r>
              <a:rPr lang="en-US" sz="2800" i="1" dirty="0"/>
              <a:t> </a:t>
            </a:r>
          </a:p>
          <a:p>
            <a:pPr lvl="1"/>
            <a:r>
              <a:rPr lang="en-US" sz="1400" b="1" i="1" dirty="0">
                <a:solidFill>
                  <a:srgbClr val="00B050"/>
                </a:solidFill>
              </a:rPr>
              <a:t>How do you feel about using scanned resumes and answering questions on line about for developing algorithms to predict success on the job?</a:t>
            </a:r>
          </a:p>
          <a:p>
            <a:pPr marL="0" indent="0">
              <a:buNone/>
            </a:pPr>
            <a:endParaRPr lang="en-US" dirty="0"/>
          </a:p>
          <a:p>
            <a:pPr marL="914400" lvl="2" indent="0">
              <a:buNone/>
            </a:pPr>
            <a:r>
              <a:rPr lang="en-US" dirty="0"/>
              <a:t>		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11  Inventories and Interviews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C53F5-CCE1-46E0-A9E4-490A48104DD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985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6907</TotalTime>
  <Words>983</Words>
  <Application>Microsoft Office PowerPoint</Application>
  <PresentationFormat>On-screen Show (4:3)</PresentationFormat>
  <Paragraphs>213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Century Gothic</vt:lpstr>
      <vt:lpstr>Wingdings 3</vt:lpstr>
      <vt:lpstr>Ion Boardroom</vt:lpstr>
      <vt:lpstr>Chapter 11 Assessing Via Inventories and Interviews (2nd ed)</vt:lpstr>
      <vt:lpstr>INVENTORIES</vt:lpstr>
      <vt:lpstr>INVENTORIES</vt:lpstr>
      <vt:lpstr>Inventories (usually self-report measures of interests, motivation, personality &amp; values) </vt:lpstr>
      <vt:lpstr>Inventories Distorting Responses (con’t) </vt:lpstr>
      <vt:lpstr>Applicant Reactions</vt:lpstr>
      <vt:lpstr>Employer reactions</vt:lpstr>
      <vt:lpstr>PERSONAL HISTORY ASSESSMENT</vt:lpstr>
      <vt:lpstr>Personal History Assessment:  Weighted Application Blanks</vt:lpstr>
      <vt:lpstr>Personal History assessment: Biodata</vt:lpstr>
      <vt:lpstr>BIODATA (cont’)</vt:lpstr>
      <vt:lpstr>   Personal History Assessment:  Big Data  </vt:lpstr>
      <vt:lpstr>INTERVIEWS</vt:lpstr>
      <vt:lpstr>INTERVIEWS (Cont’ )   </vt:lpstr>
      <vt:lpstr>Interviewer Validity</vt:lpstr>
      <vt:lpstr>INTERVIEWS: Interviewer Characteristics</vt:lpstr>
      <vt:lpstr>PowerPoint Presentation</vt:lpstr>
      <vt:lpstr>INTERVIEWS</vt:lpstr>
      <vt:lpstr>INTERVIEWS Interviewer Characteristics</vt:lpstr>
      <vt:lpstr>INTERVIEWS Interviewee Characteristics</vt:lpstr>
      <vt:lpstr>Schmidt, Oh, Schaffer, wkg ppr</vt:lpstr>
    </vt:vector>
  </TitlesOfParts>
  <Company>University of Baltimore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updater</dc:creator>
  <cp:lastModifiedBy>Thomas Mitchell</cp:lastModifiedBy>
  <cp:revision>74</cp:revision>
  <cp:lastPrinted>2014-09-15T20:53:50Z</cp:lastPrinted>
  <dcterms:created xsi:type="dcterms:W3CDTF">2014-08-13T19:23:39Z</dcterms:created>
  <dcterms:modified xsi:type="dcterms:W3CDTF">2019-09-16T19:44:25Z</dcterms:modified>
</cp:coreProperties>
</file>