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16"/>
  </p:notesMasterIdLst>
  <p:sldIdLst>
    <p:sldId id="256" r:id="rId2"/>
    <p:sldId id="257" r:id="rId3"/>
    <p:sldId id="270" r:id="rId4"/>
    <p:sldId id="258" r:id="rId5"/>
    <p:sldId id="259" r:id="rId6"/>
    <p:sldId id="266" r:id="rId7"/>
    <p:sldId id="264" r:id="rId8"/>
    <p:sldId id="260" r:id="rId9"/>
    <p:sldId id="262" r:id="rId10"/>
    <p:sldId id="267" r:id="rId11"/>
    <p:sldId id="271" r:id="rId12"/>
    <p:sldId id="265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966" autoAdjust="0"/>
  </p:normalViewPr>
  <p:slideViewPr>
    <p:cSldViewPr>
      <p:cViewPr varScale="1">
        <p:scale>
          <a:sx n="62" d="100"/>
          <a:sy n="62" d="100"/>
        </p:scale>
        <p:origin x="18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6E892-B872-4055-9CA9-B9A00E9A25F4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1757D-1DB3-4EC4-9AC4-3277B8F52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733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1757D-1DB3-4EC4-9AC4-3277B8F52C4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26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8E8B-78CB-442E-80DA-D6445D8F1A37}" type="datetime1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12 Assessing Via Ratings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457-37D0-468B-8F68-65EC6F81B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87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219F-80A6-4199-8204-7B69AD345AF8}" type="datetime1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12 Assessing Via Ratings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457-37D0-468B-8F68-65EC6F81B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115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5039-D772-4A65-A5C9-13885868A2AF}" type="datetime1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12 Assessing Via Ratings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457-37D0-468B-8F68-65EC6F81B8B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4939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9CAF-2BFB-4C59-BB98-B6D6CCE23D29}" type="datetime1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12 Assessing Via Ratings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457-37D0-468B-8F68-65EC6F81B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326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950D-E1A5-4B46-9CFB-549D112C957D}" type="datetime1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12 Assessing Via Ratings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457-37D0-468B-8F68-65EC6F81B8B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8586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10D9-5E59-425F-BA2D-29A1C7C40C7C}" type="datetime1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12 Assessing Via Ratings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457-37D0-468B-8F68-65EC6F81B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81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9CFCF-B06C-45E5-A9FF-52BD05F0E0D4}" type="datetime1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12 Assessing Via Ratings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457-37D0-468B-8F68-65EC6F81B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5713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8936-A895-4F7D-8F67-FEDA38B4C99E}" type="datetime1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12 Assessing Via Ratings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457-37D0-468B-8F68-65EC6F81B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458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8333F-07C0-4B8F-A343-A2F3E152B209}" type="datetime1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12 Assessing Via Ratings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457-37D0-468B-8F68-65EC6F81B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17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A5BC-19E3-4E60-98E5-3873802AB6CA}" type="datetime1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12 Assessing Via Ratings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457-37D0-468B-8F68-65EC6F81B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639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9FDE-1256-4B28-84D9-7037B74B5F7A}" type="datetime1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12 Assessing Via Ratings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457-37D0-468B-8F68-65EC6F81B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78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8240-BFC8-4F4F-8520-C9C3002C6BB9}" type="datetime1">
              <a:rPr lang="en-US" smtClean="0"/>
              <a:t>10/1/2019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12 Assessing Via Ratings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457-37D0-468B-8F68-65EC6F81B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62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EBFD-C371-4552-AAE5-BA7FFB2F54D7}" type="datetime1">
              <a:rPr lang="en-US" smtClean="0"/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12 Assessing Via Ratings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457-37D0-468B-8F68-65EC6F81B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820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6516-765E-43E2-9C4A-9257C5A40B34}" type="datetime1">
              <a:rPr lang="en-US" smtClean="0"/>
              <a:t>10/1/2019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12 Assessing Via Ratings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457-37D0-468B-8F68-65EC6F81B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971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6E23A-B1C2-4B97-8728-B0F73F749843}" type="datetime1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12 Assessing Via Ratings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457-37D0-468B-8F68-65EC6F81B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383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1977-7BC8-4652-BA66-31F845871CD9}" type="datetime1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12 Assessing Via Ratings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457-37D0-468B-8F68-65EC6F81B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18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93B2E-999E-41DD-B8BA-AD201D587F70}" type="datetime1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Chapter 12 Assessing Via Ratings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1869457-37D0-468B-8F68-65EC6F81B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26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/>
              <a:t>Chapter 12 Assessing Via Ratings </a:t>
            </a:r>
            <a:r>
              <a:rPr lang="en-US" sz="1800" dirty="0"/>
              <a:t>Rating </a:t>
            </a:r>
            <a:r>
              <a:rPr lang="en-US" sz="2000" dirty="0"/>
              <a:t>Formats, Research on Rating, Errors &amp; Rater Bias</a:t>
            </a:r>
            <a:r>
              <a:rPr lang="en-US" sz="1800" dirty="0"/>
              <a:t> (2</a:t>
            </a:r>
            <a:r>
              <a:rPr lang="en-US" sz="1800" baseline="30000" dirty="0"/>
              <a:t>nd</a:t>
            </a:r>
            <a:r>
              <a:rPr lang="en-US" sz="1800" dirty="0"/>
              <a:t> </a:t>
            </a:r>
            <a:r>
              <a:rPr lang="en-US" sz="1800" dirty="0" err="1"/>
              <a:t>ed</a:t>
            </a:r>
            <a:r>
              <a:rPr lang="en-US" sz="1800" dirty="0"/>
              <a:t>)</a:t>
            </a:r>
            <a:br>
              <a:rPr lang="en-US" sz="1800" dirty="0"/>
            </a:br>
            <a:br>
              <a:rPr lang="en-US" sz="1800" dirty="0"/>
            </a:b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98" y="1524000"/>
            <a:ext cx="6858001" cy="45173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/>
              <a:t>Focus is on </a:t>
            </a:r>
          </a:p>
          <a:p>
            <a:pPr marL="0" indent="0">
              <a:buNone/>
            </a:pPr>
            <a:r>
              <a:rPr lang="en-US" sz="2400" dirty="0"/>
              <a:t>	 - Ratings as assessment </a:t>
            </a:r>
            <a:r>
              <a:rPr lang="en-US" sz="2400" b="1" i="1" dirty="0"/>
              <a:t>methods</a:t>
            </a:r>
            <a:r>
              <a:rPr lang="en-US" sz="2400" dirty="0"/>
              <a:t>,  </a:t>
            </a:r>
          </a:p>
          <a:p>
            <a:pPr marL="0" indent="0">
              <a:buNone/>
            </a:pPr>
            <a:r>
              <a:rPr lang="en-US" sz="2400" dirty="0"/>
              <a:t>	-  Criterion for evaluating validity of assessment</a:t>
            </a:r>
          </a:p>
          <a:p>
            <a:pPr marL="0" indent="0">
              <a:buNone/>
            </a:pPr>
            <a:r>
              <a:rPr lang="en-US" sz="2400" dirty="0"/>
              <a:t>	- </a:t>
            </a:r>
            <a:r>
              <a:rPr lang="en-US" sz="2400" i="1" dirty="0"/>
              <a:t>not for </a:t>
            </a:r>
            <a:r>
              <a:rPr lang="en-US" sz="2400" dirty="0"/>
              <a:t>performance appraisal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i="1" dirty="0"/>
              <a:t>   (as part of performance management)</a:t>
            </a:r>
          </a:p>
          <a:p>
            <a:pPr marL="0" indent="0">
              <a:buNone/>
            </a:pPr>
            <a:r>
              <a:rPr lang="en-US" dirty="0"/>
              <a:t>Three things required:</a:t>
            </a:r>
          </a:p>
          <a:p>
            <a:pPr marL="0" indent="0">
              <a:buNone/>
            </a:pPr>
            <a:r>
              <a:rPr lang="en-US" dirty="0"/>
              <a:t>	1. source of information (observer, records)</a:t>
            </a:r>
          </a:p>
          <a:p>
            <a:pPr marL="0" indent="0">
              <a:buNone/>
            </a:pPr>
            <a:r>
              <a:rPr lang="en-US" dirty="0"/>
              <a:t>	2. organizing &amp; remembering information (prep for rating)</a:t>
            </a:r>
          </a:p>
          <a:p>
            <a:pPr marL="0" indent="0">
              <a:buNone/>
            </a:pPr>
            <a:r>
              <a:rPr lang="en-US" dirty="0"/>
              <a:t>	3. evaluating what was remembered	according to some rules</a:t>
            </a:r>
          </a:p>
          <a:p>
            <a:pPr marL="0" indent="0">
              <a:buNone/>
            </a:pPr>
            <a:r>
              <a:rPr lang="en-US" sz="1900" b="1" i="1" dirty="0">
                <a:solidFill>
                  <a:srgbClr val="00B050"/>
                </a:solidFill>
              </a:rPr>
              <a:t>What’s a big difference in focus on types of ratings v. performance?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12 Assessing Via Ratings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457-37D0-468B-8F68-65EC6F81B8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47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12 Assessing Via Ratings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457-37D0-468B-8F68-65EC6F81B8B2}" type="slidenum">
              <a:rPr lang="en-US" smtClean="0"/>
              <a:t>10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18BD3B-DA07-4184-A3E8-DA124B55F9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6414" y="533400"/>
            <a:ext cx="6739386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769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F8BE5-334F-46BE-B387-1C95EFBEA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38200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Dougherty et al </a:t>
            </a:r>
            <a:br>
              <a:rPr lang="en-US" sz="2400" dirty="0"/>
            </a:br>
            <a:r>
              <a:rPr lang="en-US" sz="2000" dirty="0"/>
              <a:t>(original article)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1D3F2FB-720F-4634-AE92-DA9E4282F1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447800"/>
            <a:ext cx="7315200" cy="5293107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AC9B85-FC48-499E-B547-F1CFE87A2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12 Assessing Via Ratings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501597-2B42-4B0C-B50B-6D487225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457-37D0-468B-8F68-65EC6F81B8B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24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2401"/>
            <a:ext cx="6347714" cy="4876800"/>
          </a:xfrm>
        </p:spPr>
        <p:txBody>
          <a:bodyPr>
            <a:noAutofit/>
          </a:bodyPr>
          <a:lstStyle/>
          <a:p>
            <a:r>
              <a:rPr lang="en-US" sz="2000" dirty="0"/>
              <a:t>Individual Differences in Ability to Rate</a:t>
            </a:r>
          </a:p>
          <a:p>
            <a:pPr lvl="1"/>
            <a:r>
              <a:rPr lang="en-US" sz="1800" i="1" dirty="0"/>
              <a:t>Rater Qualifications </a:t>
            </a:r>
          </a:p>
          <a:p>
            <a:pPr lvl="2"/>
            <a:r>
              <a:rPr lang="en-US" sz="1600" i="1" dirty="0"/>
              <a:t>Experience, expertise </a:t>
            </a:r>
            <a:endParaRPr lang="en-US" sz="1800" i="1" dirty="0"/>
          </a:p>
          <a:p>
            <a:pPr lvl="1"/>
            <a:r>
              <a:rPr lang="en-US" sz="1800" i="1" dirty="0"/>
              <a:t>Training</a:t>
            </a:r>
          </a:p>
          <a:p>
            <a:pPr lvl="2"/>
            <a:r>
              <a:rPr lang="en-US" sz="1800" i="1" dirty="0"/>
              <a:t>Diary Keeping</a:t>
            </a:r>
          </a:p>
          <a:p>
            <a:pPr lvl="2"/>
            <a:r>
              <a:rPr lang="en-US" sz="1800" i="1" dirty="0"/>
              <a:t>Frame of Reference (FOR) Training</a:t>
            </a:r>
          </a:p>
          <a:p>
            <a:pPr lvl="2"/>
            <a:r>
              <a:rPr lang="en-US" sz="1800" i="1" dirty="0"/>
              <a:t>Training raters how to be critical</a:t>
            </a:r>
          </a:p>
          <a:p>
            <a:pPr lvl="2"/>
            <a:r>
              <a:rPr lang="en-US" sz="1800" b="1" i="1" dirty="0">
                <a:solidFill>
                  <a:srgbClr val="00B050"/>
                </a:solidFill>
              </a:rPr>
              <a:t>Is FOR training useful? (Day &amp; </a:t>
            </a:r>
            <a:r>
              <a:rPr lang="en-US" sz="1800" b="1" i="1" dirty="0" err="1">
                <a:solidFill>
                  <a:srgbClr val="00B050"/>
                </a:solidFill>
              </a:rPr>
              <a:t>Sulsky</a:t>
            </a:r>
            <a:r>
              <a:rPr lang="en-US" sz="1800" b="1" i="1" dirty="0">
                <a:solidFill>
                  <a:srgbClr val="00B050"/>
                </a:solidFill>
              </a:rPr>
              <a:t>, ‘95)</a:t>
            </a:r>
          </a:p>
          <a:p>
            <a:r>
              <a:rPr lang="en-US" i="1" dirty="0"/>
              <a:t>Organizational Level</a:t>
            </a:r>
          </a:p>
          <a:p>
            <a:pPr lvl="1"/>
            <a:r>
              <a:rPr lang="en-US" sz="1800" dirty="0"/>
              <a:t>Different levels see different things</a:t>
            </a:r>
          </a:p>
          <a:p>
            <a:pPr lvl="1"/>
            <a:r>
              <a:rPr lang="en-US" sz="1800" b="1" i="1" dirty="0">
                <a:solidFill>
                  <a:srgbClr val="00B050"/>
                </a:solidFill>
              </a:rPr>
              <a:t>What are some advantages of self, peer, supervisor, customer ratings</a:t>
            </a:r>
          </a:p>
          <a:p>
            <a:pPr lvl="1"/>
            <a:r>
              <a:rPr lang="en-US" sz="1800" b="1" i="1" dirty="0">
                <a:solidFill>
                  <a:srgbClr val="00B050"/>
                </a:solidFill>
              </a:rPr>
              <a:t>Do they see different parts of the criterion space?</a:t>
            </a:r>
          </a:p>
          <a:p>
            <a:pPr lvl="1"/>
            <a:r>
              <a:rPr lang="en-US" sz="1800" b="1" i="1" dirty="0">
                <a:solidFill>
                  <a:srgbClr val="00B050"/>
                </a:solidFill>
              </a:rPr>
              <a:t>Give an example for your PAP job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599" y="6324600"/>
            <a:ext cx="4622973" cy="81888"/>
          </a:xfrm>
        </p:spPr>
        <p:txBody>
          <a:bodyPr/>
          <a:lstStyle/>
          <a:p>
            <a:r>
              <a:rPr lang="en-US" dirty="0"/>
              <a:t>Chapter 12 Assessing Via Ratings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457-37D0-468B-8F68-65EC6F81B8B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09600"/>
          </a:xfrm>
        </p:spPr>
        <p:txBody>
          <a:bodyPr>
            <a:normAutofit/>
          </a:bodyPr>
          <a:lstStyle/>
          <a:p>
            <a:r>
              <a:rPr lang="en-US" sz="2400" dirty="0"/>
              <a:t>Individual Differences in Ability to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219200"/>
            <a:ext cx="6347714" cy="4822163"/>
          </a:xfrm>
        </p:spPr>
        <p:txBody>
          <a:bodyPr/>
          <a:lstStyle/>
          <a:p>
            <a:r>
              <a:rPr lang="en-US" sz="2000" b="1" i="1" dirty="0"/>
              <a:t>Rater Motivation</a:t>
            </a:r>
          </a:p>
          <a:p>
            <a:pPr lvl="1"/>
            <a:r>
              <a:rPr lang="en-US" sz="2000" i="1" dirty="0"/>
              <a:t>Problems:</a:t>
            </a:r>
          </a:p>
          <a:p>
            <a:pPr lvl="2"/>
            <a:r>
              <a:rPr lang="en-US" sz="2000" i="1" dirty="0"/>
              <a:t>Lack of confidence</a:t>
            </a:r>
          </a:p>
          <a:p>
            <a:pPr lvl="2"/>
            <a:r>
              <a:rPr lang="en-US" sz="2000" i="1" dirty="0"/>
              <a:t>Distrust of researcher</a:t>
            </a:r>
          </a:p>
          <a:p>
            <a:pPr lvl="2"/>
            <a:r>
              <a:rPr lang="en-US" sz="2000" i="1" dirty="0"/>
              <a:t>Other things to do</a:t>
            </a:r>
          </a:p>
          <a:p>
            <a:r>
              <a:rPr lang="en-US" sz="2000" i="1" dirty="0"/>
              <a:t> </a:t>
            </a:r>
            <a:r>
              <a:rPr lang="en-US" sz="2000" dirty="0"/>
              <a:t>Aids to Observation and Memory</a:t>
            </a:r>
          </a:p>
          <a:p>
            <a:pPr lvl="1"/>
            <a:r>
              <a:rPr lang="en-US" sz="2000" i="1" dirty="0"/>
              <a:t>Records</a:t>
            </a:r>
          </a:p>
          <a:p>
            <a:pPr lvl="1"/>
            <a:r>
              <a:rPr lang="en-US" sz="2000" i="1" dirty="0"/>
              <a:t>Incident Files or Diaries</a:t>
            </a:r>
          </a:p>
          <a:p>
            <a:r>
              <a:rPr lang="en-US" sz="2000" i="1" dirty="0"/>
              <a:t>A question of objective criteria</a:t>
            </a:r>
          </a:p>
          <a:p>
            <a:pPr lvl="1"/>
            <a:r>
              <a:rPr lang="en-US" sz="2000" b="1" i="1" dirty="0">
                <a:solidFill>
                  <a:srgbClr val="00B050"/>
                </a:solidFill>
              </a:rPr>
              <a:t>Can you find any for your PAP job?</a:t>
            </a:r>
          </a:p>
          <a:p>
            <a:pPr lvl="1"/>
            <a:endParaRPr lang="en-US" sz="2000" i="1" dirty="0"/>
          </a:p>
          <a:p>
            <a:pPr lvl="1"/>
            <a:endParaRPr lang="en-US" i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12 Assessing Via Ratings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457-37D0-468B-8F68-65EC6F81B8B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97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Practical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71600"/>
            <a:ext cx="6347714" cy="4669763"/>
          </a:xfrm>
        </p:spPr>
        <p:txBody>
          <a:bodyPr/>
          <a:lstStyle/>
          <a:p>
            <a:r>
              <a:rPr lang="en-US" sz="2000" dirty="0"/>
              <a:t>To circumvent reduced range in ratings</a:t>
            </a:r>
          </a:p>
          <a:p>
            <a:pPr lvl="1"/>
            <a:r>
              <a:rPr lang="en-US" sz="2000" dirty="0"/>
              <a:t>Have supervisors rank order subordinates and then draw a line for where “acceptable” and “not performing well enough” is.</a:t>
            </a:r>
          </a:p>
          <a:p>
            <a:pPr lvl="1"/>
            <a:r>
              <a:rPr lang="en-US" sz="2000" dirty="0"/>
              <a:t>Ratings often do not match “objective data”</a:t>
            </a:r>
          </a:p>
          <a:p>
            <a:pPr lvl="2"/>
            <a:r>
              <a:rPr lang="en-US" sz="2000" dirty="0"/>
              <a:t>Which are more valid? </a:t>
            </a:r>
          </a:p>
          <a:p>
            <a:pPr lvl="3"/>
            <a:r>
              <a:rPr lang="en-US" sz="2000" dirty="0"/>
              <a:t>It depends</a:t>
            </a:r>
          </a:p>
          <a:p>
            <a:pPr lvl="3"/>
            <a:r>
              <a:rPr lang="en-US" sz="2000" dirty="0"/>
              <a:t>And you have to decide for yourself</a:t>
            </a:r>
          </a:p>
          <a:p>
            <a:pPr lvl="1"/>
            <a:r>
              <a:rPr lang="en-US" sz="2000" i="1" dirty="0">
                <a:solidFill>
                  <a:srgbClr val="00B050"/>
                </a:solidFill>
              </a:rPr>
              <a:t>What are some problems with turnover data?</a:t>
            </a:r>
          </a:p>
          <a:p>
            <a:pPr lvl="1"/>
            <a:r>
              <a:rPr lang="en-US" sz="2000" i="1" dirty="0">
                <a:solidFill>
                  <a:srgbClr val="00B050"/>
                </a:solidFill>
              </a:rPr>
              <a:t>Examples of invalid objective data?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12 Assessing Via Ratings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457-37D0-468B-8F68-65EC6F81B8B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42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347713" cy="6858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RATING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219200"/>
            <a:ext cx="6934201" cy="5334000"/>
          </a:xfrm>
        </p:spPr>
        <p:txBody>
          <a:bodyPr>
            <a:normAutofit fontScale="92500"/>
          </a:bodyPr>
          <a:lstStyle/>
          <a:p>
            <a:r>
              <a:rPr lang="en-US" dirty="0"/>
              <a:t>Some are “dependent” and others “independent of observational unit)</a:t>
            </a:r>
          </a:p>
          <a:p>
            <a:r>
              <a:rPr lang="en-US" dirty="0"/>
              <a:t>Graphic Rating Scales (</a:t>
            </a:r>
            <a:r>
              <a:rPr lang="en-US" b="1" dirty="0">
                <a:solidFill>
                  <a:srgbClr val="FF0000"/>
                </a:solidFill>
              </a:rPr>
              <a:t>don’t mix norm with domain referenced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- note (d) in figure 12.1</a:t>
            </a:r>
          </a:p>
          <a:p>
            <a:pPr lvl="1"/>
            <a:r>
              <a:rPr lang="en-US" i="1" dirty="0">
                <a:solidFill>
                  <a:srgbClr val="00B050"/>
                </a:solidFill>
              </a:rPr>
              <a:t>What’s the best number of scaled values?</a:t>
            </a:r>
          </a:p>
          <a:p>
            <a:pPr lvl="1"/>
            <a:r>
              <a:rPr lang="en-US" i="1" dirty="0">
                <a:solidFill>
                  <a:srgbClr val="00B050"/>
                </a:solidFill>
              </a:rPr>
              <a:t>Should the scale have a midpoint or not?</a:t>
            </a:r>
          </a:p>
          <a:p>
            <a:pPr lvl="1"/>
            <a:r>
              <a:rPr lang="en-US" i="1" dirty="0">
                <a:solidFill>
                  <a:srgbClr val="00B050"/>
                </a:solidFill>
              </a:rPr>
              <a:t>Do there have to be specific scale values?</a:t>
            </a:r>
          </a:p>
          <a:p>
            <a:r>
              <a:rPr lang="en-US" dirty="0"/>
              <a:t>Employee Comparisons </a:t>
            </a:r>
            <a:r>
              <a:rPr lang="en-US" b="1" dirty="0">
                <a:solidFill>
                  <a:srgbClr val="FF0000"/>
                </a:solidFill>
              </a:rPr>
              <a:t>(often for merit with limited $$ Awards)</a:t>
            </a:r>
          </a:p>
          <a:p>
            <a:pPr lvl="1"/>
            <a:r>
              <a:rPr lang="en-US" i="1" dirty="0"/>
              <a:t>Method of Rank Order </a:t>
            </a:r>
            <a:r>
              <a:rPr lang="en-US" b="1" i="1" dirty="0">
                <a:solidFill>
                  <a:srgbClr val="FF0000"/>
                </a:solidFill>
              </a:rPr>
              <a:t>(allows for ties)</a:t>
            </a:r>
          </a:p>
          <a:p>
            <a:pPr lvl="1"/>
            <a:r>
              <a:rPr lang="en-US" i="1" dirty="0"/>
              <a:t>Method of Forced Distribution </a:t>
            </a:r>
            <a:r>
              <a:rPr lang="en-US" b="1" i="1" dirty="0">
                <a:solidFill>
                  <a:srgbClr val="FF0000"/>
                </a:solidFill>
              </a:rPr>
              <a:t>(with a large number to be rated)</a:t>
            </a:r>
          </a:p>
          <a:p>
            <a:pPr lvl="1"/>
            <a:r>
              <a:rPr lang="en-US" i="1" dirty="0">
                <a:solidFill>
                  <a:srgbClr val="00B050"/>
                </a:solidFill>
              </a:rPr>
              <a:t>What’s the difference between Rank Order and Forced Distribution?</a:t>
            </a:r>
          </a:p>
          <a:p>
            <a:pPr lvl="1"/>
            <a:r>
              <a:rPr lang="en-US" i="1" dirty="0">
                <a:solidFill>
                  <a:srgbClr val="00B050"/>
                </a:solidFill>
              </a:rPr>
              <a:t>What are the trade offs for using the forced distribution</a:t>
            </a:r>
          </a:p>
          <a:p>
            <a:pPr lvl="2"/>
            <a:r>
              <a:rPr lang="en-US" i="1" dirty="0">
                <a:solidFill>
                  <a:srgbClr val="00B050"/>
                </a:solidFill>
              </a:rPr>
              <a:t>Hint: the answer is not in the text but we have talked about it.</a:t>
            </a:r>
          </a:p>
          <a:p>
            <a:pPr lvl="1"/>
            <a:r>
              <a:rPr lang="en-US" i="1" dirty="0"/>
              <a:t>Method of Paired Comparisons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12 Assessing Via Ratings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457-37D0-468B-8F68-65EC6F81B8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648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38200"/>
          </a:xfrm>
        </p:spPr>
        <p:txBody>
          <a:bodyPr/>
          <a:lstStyle/>
          <a:p>
            <a:pPr algn="ctr"/>
            <a:r>
              <a:rPr lang="en-US" dirty="0"/>
              <a:t>Rating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47800"/>
            <a:ext cx="6347714" cy="4593563"/>
          </a:xfrm>
        </p:spPr>
        <p:txBody>
          <a:bodyPr/>
          <a:lstStyle/>
          <a:p>
            <a:r>
              <a:rPr lang="en-US" dirty="0"/>
              <a:t>Behavioral Descriptions</a:t>
            </a:r>
          </a:p>
          <a:p>
            <a:pPr lvl="1"/>
            <a:r>
              <a:rPr lang="en-US" dirty="0"/>
              <a:t>Behaviorally Anchored Rating Scales (BARS) (Smith &amp; Kendall)</a:t>
            </a:r>
          </a:p>
          <a:p>
            <a:pPr lvl="1"/>
            <a:r>
              <a:rPr lang="en-US" i="1" dirty="0">
                <a:solidFill>
                  <a:srgbClr val="00B050"/>
                </a:solidFill>
              </a:rPr>
              <a:t>What is meant by “expectations” and “retranslation”?</a:t>
            </a:r>
          </a:p>
          <a:p>
            <a:pPr lvl="1"/>
            <a:r>
              <a:rPr lang="en-US" dirty="0"/>
              <a:t>Behavioral Observation Scales (BOS) (Latham &amp; </a:t>
            </a:r>
            <a:r>
              <a:rPr lang="en-US" dirty="0" err="1"/>
              <a:t>Wexley</a:t>
            </a:r>
            <a:r>
              <a:rPr lang="en-US" dirty="0"/>
              <a:t>)</a:t>
            </a:r>
          </a:p>
          <a:p>
            <a:pPr lvl="1"/>
            <a:r>
              <a:rPr lang="en-US" i="1" dirty="0">
                <a:solidFill>
                  <a:srgbClr val="00B050"/>
                </a:solidFill>
              </a:rPr>
              <a:t>What are two advantages of BOS over BARS?</a:t>
            </a:r>
          </a:p>
          <a:p>
            <a:r>
              <a:rPr lang="en-US" dirty="0"/>
              <a:t>Behavior Summary Scales (BSS) (</a:t>
            </a:r>
            <a:r>
              <a:rPr lang="en-US" dirty="0" err="1"/>
              <a:t>Borman</a:t>
            </a:r>
            <a:r>
              <a:rPr lang="en-US" dirty="0"/>
              <a:t>, ‘86)</a:t>
            </a:r>
          </a:p>
          <a:p>
            <a:pPr lvl="2"/>
            <a:r>
              <a:rPr lang="en-US" dirty="0"/>
              <a:t>Developed for Navy recruiters</a:t>
            </a:r>
          </a:p>
          <a:p>
            <a:pPr lvl="2"/>
            <a:r>
              <a:rPr lang="en-US" dirty="0"/>
              <a:t>Specific behaviors from all sorts of sources!</a:t>
            </a:r>
          </a:p>
          <a:p>
            <a:pPr lvl="2"/>
            <a:r>
              <a:rPr lang="en-US" dirty="0"/>
              <a:t>Groups into 3s for four levels of effectiveness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12 Assessing Via Ratings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457-37D0-468B-8F68-65EC6F81B8B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95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85800"/>
          </a:xfrm>
        </p:spPr>
        <p:txBody>
          <a:bodyPr/>
          <a:lstStyle/>
          <a:p>
            <a:pPr algn="ctr"/>
            <a:r>
              <a:rPr lang="en-US" dirty="0"/>
              <a:t>Rating Methods, </a:t>
            </a:r>
            <a:r>
              <a:rPr lang="en-US" sz="1600" dirty="0"/>
              <a:t>(</a:t>
            </a:r>
            <a:r>
              <a:rPr lang="en-US" sz="1600" dirty="0" err="1"/>
              <a:t>Con’t</a:t>
            </a:r>
            <a:r>
              <a:rPr lang="en-US" sz="16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295400"/>
            <a:ext cx="6347714" cy="4745963"/>
          </a:xfrm>
        </p:spPr>
        <p:txBody>
          <a:bodyPr>
            <a:normAutofit lnSpcReduction="10000"/>
          </a:bodyPr>
          <a:lstStyle/>
          <a:p>
            <a:pPr lvl="1"/>
            <a:endParaRPr lang="en-US" dirty="0"/>
          </a:p>
          <a:p>
            <a:pPr lvl="1"/>
            <a:r>
              <a:rPr lang="en-US" sz="1800" dirty="0"/>
              <a:t>Forced Choice Scales (Sisson, ’48)</a:t>
            </a:r>
          </a:p>
          <a:p>
            <a:pPr lvl="2"/>
            <a:r>
              <a:rPr lang="en-US" sz="1800" dirty="0"/>
              <a:t>Never liked by anyone! …but valid!</a:t>
            </a:r>
          </a:p>
          <a:p>
            <a:pPr lvl="2"/>
            <a:r>
              <a:rPr lang="en-US" sz="1800" dirty="0"/>
              <a:t>Four statements (two equally favorable and two unfavorable)</a:t>
            </a:r>
          </a:p>
          <a:p>
            <a:pPr lvl="2"/>
            <a:r>
              <a:rPr lang="en-US" sz="1800" dirty="0"/>
              <a:t>P+D+, P+D-, P-D+, P-D- (tetrads) </a:t>
            </a:r>
            <a:r>
              <a:rPr lang="en-US" sz="1800" i="1" dirty="0"/>
              <a:t>(</a:t>
            </a:r>
            <a:r>
              <a:rPr lang="en-US" sz="1800" i="1" dirty="0">
                <a:solidFill>
                  <a:srgbClr val="FF0000"/>
                </a:solidFill>
              </a:rPr>
              <a:t>norm referenced</a:t>
            </a:r>
            <a:r>
              <a:rPr lang="en-US" sz="1800" dirty="0"/>
              <a:t>)</a:t>
            </a:r>
          </a:p>
          <a:p>
            <a:pPr lvl="3"/>
            <a:r>
              <a:rPr lang="en-US" sz="1800" dirty="0"/>
              <a:t>(preference and discrimination index)</a:t>
            </a:r>
          </a:p>
          <a:p>
            <a:pPr lvl="2"/>
            <a:r>
              <a:rPr lang="en-US" sz="1800" b="1" i="1" dirty="0">
                <a:solidFill>
                  <a:srgbClr val="00B050"/>
                </a:solidFill>
              </a:rPr>
              <a:t>How does this one work?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Multisource ratings – 360s	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Usually low correlations among rater types</a:t>
            </a:r>
          </a:p>
          <a:p>
            <a:pPr lvl="2"/>
            <a:r>
              <a:rPr lang="en-US" sz="2000" i="1" dirty="0">
                <a:solidFill>
                  <a:schemeClr val="tx1"/>
                </a:solidFill>
              </a:rPr>
              <a:t>Seeing different parts of the criterion space?</a:t>
            </a:r>
          </a:p>
          <a:p>
            <a:pPr lvl="3"/>
            <a:endParaRPr lang="en-US" sz="1800" i="1" dirty="0"/>
          </a:p>
          <a:p>
            <a:pPr lvl="1"/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12 Assessing Via Ratings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457-37D0-468B-8F68-65EC6F81B8B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22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38200"/>
          </a:xfrm>
        </p:spPr>
        <p:txBody>
          <a:bodyPr>
            <a:normAutofit/>
          </a:bodyPr>
          <a:lstStyle/>
          <a:p>
            <a:r>
              <a:rPr lang="en-US" sz="2800" dirty="0"/>
              <a:t>PSYCHOMETRIC RESEARCH ON RATINGS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47800"/>
            <a:ext cx="6347714" cy="45935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Constructs Assessed</a:t>
            </a:r>
          </a:p>
          <a:p>
            <a:pPr lvl="1"/>
            <a:r>
              <a:rPr lang="en-US" sz="1700" b="1" i="1" dirty="0">
                <a:solidFill>
                  <a:srgbClr val="00B050"/>
                </a:solidFill>
              </a:rPr>
              <a:t>How could convergent validity be evidence of “converging bias”?</a:t>
            </a:r>
          </a:p>
          <a:p>
            <a:r>
              <a:rPr lang="en-US" dirty="0"/>
              <a:t>Agreement, Reliability, and Generalizability</a:t>
            </a:r>
          </a:p>
          <a:p>
            <a:pPr lvl="1"/>
            <a:r>
              <a:rPr lang="en-US" b="1" i="1" dirty="0">
                <a:solidFill>
                  <a:srgbClr val="00B050"/>
                </a:solidFill>
              </a:rPr>
              <a:t>What’s the difference between agreement and reliability? Hint: same rating v. order.</a:t>
            </a:r>
          </a:p>
          <a:p>
            <a:pPr lvl="1"/>
            <a:r>
              <a:rPr lang="en-US" dirty="0"/>
              <a:t>see Table 12.2 p 248</a:t>
            </a:r>
          </a:p>
          <a:p>
            <a:pPr lvl="1"/>
            <a:r>
              <a:rPr lang="en-US" b="1" i="1" dirty="0">
                <a:solidFill>
                  <a:srgbClr val="00B050"/>
                </a:solidFill>
              </a:rPr>
              <a:t>Which is better to have? (trick question)</a:t>
            </a:r>
          </a:p>
          <a:p>
            <a:pPr lvl="1"/>
            <a:r>
              <a:rPr lang="en-US" b="1" i="1" dirty="0">
                <a:solidFill>
                  <a:srgbClr val="00B050"/>
                </a:solidFill>
              </a:rPr>
              <a:t>Are the two raters in Table 12.3 in close enough agreement? Why?</a:t>
            </a:r>
          </a:p>
          <a:p>
            <a:pPr lvl="1"/>
            <a:r>
              <a:rPr lang="en-US" dirty="0"/>
              <a:t>See R&amp;R table – hand out (re: </a:t>
            </a:r>
            <a:r>
              <a:rPr lang="en-US" dirty="0" err="1"/>
              <a:t>Kraiger</a:t>
            </a:r>
            <a:r>
              <a:rPr lang="en-US" dirty="0"/>
              <a:t>, 1990)</a:t>
            </a:r>
          </a:p>
          <a:p>
            <a:pPr lvl="1"/>
            <a:r>
              <a:rPr lang="en-US" i="1" dirty="0"/>
              <a:t>Improve reliability by averaging ratings from more sources</a:t>
            </a:r>
          </a:p>
          <a:p>
            <a:r>
              <a:rPr lang="en-US" dirty="0"/>
              <a:t>Validity Ratings as Predictors</a:t>
            </a:r>
          </a:p>
          <a:p>
            <a:pPr lvl="1"/>
            <a:r>
              <a:rPr lang="en-US" dirty="0"/>
              <a:t>But often the </a:t>
            </a:r>
            <a:r>
              <a:rPr lang="en-US" b="1" i="1" dirty="0"/>
              <a:t>validity</a:t>
            </a:r>
            <a:r>
              <a:rPr lang="en-US" dirty="0"/>
              <a:t> of the ratings is never assessed beyond rater agreement/reliability.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12 Assessing Via Ratings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457-37D0-468B-8F68-65EC6F81B8B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53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12 Assessing Via Ratings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457-37D0-468B-8F68-65EC6F81B8B2}" type="slidenum">
              <a:rPr lang="en-US" smtClean="0"/>
              <a:t>6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7163" y="-633413"/>
            <a:ext cx="9458325" cy="812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342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85800"/>
          </a:xfrm>
        </p:spPr>
        <p:txBody>
          <a:bodyPr>
            <a:normAutofit/>
          </a:bodyPr>
          <a:lstStyle/>
          <a:p>
            <a:r>
              <a:rPr lang="en-US" sz="2800" dirty="0"/>
              <a:t>PSYCHOMETRIC RESEARCH ON RATINGS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295400"/>
            <a:ext cx="6347714" cy="4745963"/>
          </a:xfrm>
        </p:spPr>
        <p:txBody>
          <a:bodyPr>
            <a:noAutofit/>
          </a:bodyPr>
          <a:lstStyle/>
          <a:p>
            <a:r>
              <a:rPr lang="en-US" dirty="0"/>
              <a:t>Bias as Invalidity</a:t>
            </a:r>
          </a:p>
          <a:p>
            <a:pPr lvl="1"/>
            <a:r>
              <a:rPr lang="en-US" sz="1800" dirty="0" err="1"/>
              <a:t>Kraiger</a:t>
            </a:r>
            <a:r>
              <a:rPr lang="en-US" sz="1800" dirty="0"/>
              <a:t> &amp; Ford (1985)</a:t>
            </a:r>
          </a:p>
          <a:p>
            <a:pPr lvl="2"/>
            <a:r>
              <a:rPr lang="en-US" sz="1800" dirty="0"/>
              <a:t>Raters gave higher ratings to own race </a:t>
            </a:r>
            <a:r>
              <a:rPr lang="en-US" sz="1800" dirty="0" err="1"/>
              <a:t>ratees</a:t>
            </a:r>
            <a:endParaRPr lang="en-US" sz="1800" dirty="0"/>
          </a:p>
          <a:p>
            <a:pPr lvl="1"/>
            <a:r>
              <a:rPr lang="en-US" sz="1800" dirty="0"/>
              <a:t> </a:t>
            </a:r>
            <a:r>
              <a:rPr lang="en-US" sz="1800" dirty="0" err="1"/>
              <a:t>Sackett</a:t>
            </a:r>
            <a:r>
              <a:rPr lang="en-US" sz="1800" dirty="0"/>
              <a:t> and DuBois (1991) (large USES data set)</a:t>
            </a:r>
          </a:p>
          <a:p>
            <a:pPr lvl="2"/>
            <a:r>
              <a:rPr lang="en-US" sz="1800" dirty="0"/>
              <a:t>Both Black and White raters-&gt; higher ratings to  Whites </a:t>
            </a:r>
          </a:p>
          <a:p>
            <a:pPr lvl="3"/>
            <a:r>
              <a:rPr lang="en-US" sz="1800" i="1" dirty="0"/>
              <a:t>On Army tech proficiency  &amp; personal discipline ratings</a:t>
            </a:r>
          </a:p>
          <a:p>
            <a:pPr lvl="2"/>
            <a:r>
              <a:rPr lang="en-US" sz="1800" dirty="0"/>
              <a:t>Both Black and White raters -&gt; higher ratings to Blacks</a:t>
            </a:r>
          </a:p>
          <a:p>
            <a:pPr lvl="3"/>
            <a:r>
              <a:rPr lang="en-US" sz="1800" i="1" dirty="0"/>
              <a:t>On military bearing</a:t>
            </a:r>
          </a:p>
          <a:p>
            <a:pPr lvl="1"/>
            <a:r>
              <a:rPr lang="en-US" sz="1800" b="1" i="1" dirty="0">
                <a:solidFill>
                  <a:srgbClr val="00B050"/>
                </a:solidFill>
              </a:rPr>
              <a:t>Why did they differ?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Pre-post’70s? – a “social” zeitgeist? </a:t>
            </a:r>
            <a:br>
              <a:rPr lang="en-US" sz="1800" dirty="0">
                <a:solidFill>
                  <a:schemeClr val="tx1"/>
                </a:solidFill>
              </a:rPr>
            </a:b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12 Assessing Via Ratings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457-37D0-468B-8F68-65EC6F81B8B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451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/>
              <a:t>THE RATER IN THE RATING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143000"/>
            <a:ext cx="6347714" cy="4898363"/>
          </a:xfrm>
        </p:spPr>
        <p:txBody>
          <a:bodyPr>
            <a:noAutofit/>
          </a:bodyPr>
          <a:lstStyle/>
          <a:p>
            <a:r>
              <a:rPr lang="en-US" dirty="0"/>
              <a:t>The Classical Psychometric Errors</a:t>
            </a:r>
          </a:p>
          <a:p>
            <a:pPr lvl="1"/>
            <a:r>
              <a:rPr lang="en-US" sz="1800" i="1" dirty="0"/>
              <a:t>Central Tendency</a:t>
            </a:r>
          </a:p>
          <a:p>
            <a:pPr lvl="1"/>
            <a:r>
              <a:rPr lang="en-US" sz="1800" i="1" dirty="0"/>
              <a:t>Leniency or Severity</a:t>
            </a:r>
          </a:p>
          <a:p>
            <a:pPr lvl="1"/>
            <a:r>
              <a:rPr lang="en-US" sz="1800" i="1" dirty="0"/>
              <a:t>Halo ( E. </a:t>
            </a:r>
            <a:r>
              <a:rPr lang="en-US" sz="1800" i="1" dirty="0" err="1"/>
              <a:t>Thornndike</a:t>
            </a:r>
            <a:r>
              <a:rPr lang="en-US" sz="1800" i="1" dirty="0"/>
              <a:t>, (1920)</a:t>
            </a:r>
          </a:p>
          <a:p>
            <a:pPr lvl="2"/>
            <a:r>
              <a:rPr lang="en-US" sz="1800" b="1" i="1" dirty="0">
                <a:solidFill>
                  <a:srgbClr val="00B050"/>
                </a:solidFill>
              </a:rPr>
              <a:t>Could some variance in halo be real? </a:t>
            </a:r>
          </a:p>
          <a:p>
            <a:pPr lvl="2"/>
            <a:r>
              <a:rPr lang="en-US" sz="1800" b="1" i="1" dirty="0">
                <a:solidFill>
                  <a:srgbClr val="00B050"/>
                </a:solidFill>
              </a:rPr>
              <a:t>Could  “implicit theory” of the rater be error or valid?</a:t>
            </a:r>
          </a:p>
          <a:p>
            <a:r>
              <a:rPr lang="en-US" dirty="0"/>
              <a:t>Other Psychometric Errors</a:t>
            </a:r>
          </a:p>
          <a:p>
            <a:pPr lvl="1"/>
            <a:r>
              <a:rPr lang="en-US" sz="1800" dirty="0"/>
              <a:t>Prior impression (knowledge of </a:t>
            </a:r>
            <a:r>
              <a:rPr lang="en-US" sz="1800" dirty="0" err="1"/>
              <a:t>ratee’s</a:t>
            </a:r>
            <a:r>
              <a:rPr lang="en-US" sz="1800" dirty="0"/>
              <a:t> prior performance) </a:t>
            </a:r>
          </a:p>
          <a:p>
            <a:pPr lvl="1"/>
            <a:r>
              <a:rPr lang="en-US" sz="1800" dirty="0"/>
              <a:t>Escalation bias  (Knowledge of prior information on </a:t>
            </a:r>
            <a:r>
              <a:rPr lang="en-US" sz="1800" dirty="0" err="1"/>
              <a:t>ratees</a:t>
            </a:r>
            <a:r>
              <a:rPr lang="en-US" sz="1800" dirty="0"/>
              <a:t>)</a:t>
            </a:r>
          </a:p>
          <a:p>
            <a:pPr lvl="1"/>
            <a:r>
              <a:rPr lang="en-US" sz="1800" b="1" i="1" dirty="0">
                <a:solidFill>
                  <a:srgbClr val="00B050"/>
                </a:solidFill>
              </a:rPr>
              <a:t>What are some implications for the hiring process</a:t>
            </a:r>
            <a:r>
              <a:rPr lang="en-US" sz="1800" b="1" i="1" dirty="0">
                <a:solidFill>
                  <a:schemeClr val="accent3"/>
                </a:solidFill>
              </a:rPr>
              <a:t>? </a:t>
            </a:r>
          </a:p>
          <a:p>
            <a:pPr marL="914400" lvl="2" indent="0">
              <a:buNone/>
            </a:pPr>
            <a:endParaRPr lang="en-US" sz="18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12 Assessing Via Ratings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457-37D0-468B-8F68-65EC6F81B8B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33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09600"/>
          </a:xfrm>
        </p:spPr>
        <p:txBody>
          <a:bodyPr>
            <a:normAutofit/>
          </a:bodyPr>
          <a:lstStyle/>
          <a:p>
            <a:r>
              <a:rPr lang="en-US" sz="2800" dirty="0"/>
              <a:t>PSYCHOMETRIC RESEARCH ON RATINGS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71600"/>
            <a:ext cx="6347714" cy="4669763"/>
          </a:xfrm>
        </p:spPr>
        <p:txBody>
          <a:bodyPr>
            <a:noAutofit/>
          </a:bodyPr>
          <a:lstStyle/>
          <a:p>
            <a:r>
              <a:rPr lang="en-US" sz="2400" dirty="0"/>
              <a:t>Individual Differences in Ability to Rate</a:t>
            </a:r>
          </a:p>
          <a:p>
            <a:pPr lvl="1"/>
            <a:r>
              <a:rPr lang="en-US" sz="2400" i="1" dirty="0"/>
              <a:t>Rater Qualifications</a:t>
            </a:r>
          </a:p>
          <a:p>
            <a:pPr lvl="2"/>
            <a:r>
              <a:rPr lang="en-US" sz="1800" i="1" dirty="0"/>
              <a:t>relevant knowledge </a:t>
            </a:r>
          </a:p>
          <a:p>
            <a:pPr lvl="2"/>
            <a:r>
              <a:rPr lang="en-US" sz="1800" i="1" dirty="0"/>
              <a:t>demands on worker</a:t>
            </a:r>
          </a:p>
          <a:p>
            <a:pPr lvl="2"/>
            <a:r>
              <a:rPr lang="en-US" sz="1800" i="1" dirty="0"/>
              <a:t>Worker’s behavior</a:t>
            </a:r>
          </a:p>
          <a:p>
            <a:pPr lvl="2"/>
            <a:r>
              <a:rPr lang="en-US" sz="1800" i="1" dirty="0"/>
              <a:t>Knowledge comes from observation or experience</a:t>
            </a:r>
          </a:p>
          <a:p>
            <a:pPr lvl="1"/>
            <a:r>
              <a:rPr lang="en-US" sz="2400" b="1" i="1" dirty="0">
                <a:solidFill>
                  <a:srgbClr val="00B050"/>
                </a:solidFill>
              </a:rPr>
              <a:t>Who’s in the best position to judge? Self, 1</a:t>
            </a:r>
            <a:r>
              <a:rPr lang="en-US" sz="2400" b="1" i="1" baseline="30000" dirty="0">
                <a:solidFill>
                  <a:srgbClr val="00B050"/>
                </a:solidFill>
              </a:rPr>
              <a:t>st</a:t>
            </a:r>
            <a:r>
              <a:rPr lang="en-US" sz="2400" b="1" i="1" dirty="0">
                <a:solidFill>
                  <a:srgbClr val="00B050"/>
                </a:solidFill>
              </a:rPr>
              <a:t> line super, 2</a:t>
            </a:r>
            <a:r>
              <a:rPr lang="en-US" sz="2400" b="1" i="1" baseline="30000" dirty="0">
                <a:solidFill>
                  <a:srgbClr val="00B050"/>
                </a:solidFill>
              </a:rPr>
              <a:t>nd</a:t>
            </a:r>
            <a:r>
              <a:rPr lang="en-US" sz="2400" b="1" i="1" dirty="0">
                <a:solidFill>
                  <a:srgbClr val="00B050"/>
                </a:solidFill>
              </a:rPr>
              <a:t> level, peer?</a:t>
            </a:r>
            <a:endParaRPr lang="en-US" i="1" dirty="0">
              <a:solidFill>
                <a:srgbClr val="00B050"/>
              </a:solidFill>
            </a:endParaRPr>
          </a:p>
          <a:p>
            <a:r>
              <a:rPr lang="en-US" sz="2400" i="1" dirty="0"/>
              <a:t>See again, T 11.1 Overall judgments</a:t>
            </a:r>
          </a:p>
          <a:p>
            <a:pPr lvl="1"/>
            <a:r>
              <a:rPr lang="en-US" sz="2200" i="1" dirty="0"/>
              <a:t>Next slide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12 Assessing Via Ratings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457-37D0-468B-8F68-65EC6F81B8B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3513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4894</TotalTime>
  <Words>900</Words>
  <Application>Microsoft Office PowerPoint</Application>
  <PresentationFormat>On-screen Show (4:3)</PresentationFormat>
  <Paragraphs>154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Trebuchet MS</vt:lpstr>
      <vt:lpstr>Wingdings 3</vt:lpstr>
      <vt:lpstr>Facet</vt:lpstr>
      <vt:lpstr>Chapter 12 Assessing Via Ratings Rating Formats, Research on Rating, Errors &amp; Rater Bias (2nd ed)  </vt:lpstr>
      <vt:lpstr>RATING METHODS</vt:lpstr>
      <vt:lpstr>Rating Methods</vt:lpstr>
      <vt:lpstr>Rating Methods, (Con’t)</vt:lpstr>
      <vt:lpstr>PSYCHOMETRIC RESEARCH ON RATINGS</vt:lpstr>
      <vt:lpstr>PowerPoint Presentation</vt:lpstr>
      <vt:lpstr>PSYCHOMETRIC RESEARCH ON RATINGS</vt:lpstr>
      <vt:lpstr>THE RATER IN THE RATING PROCESS</vt:lpstr>
      <vt:lpstr>PSYCHOMETRIC RESEARCH ON RATINGS</vt:lpstr>
      <vt:lpstr>PowerPoint Presentation</vt:lpstr>
      <vt:lpstr>Dougherty et al  (original article) </vt:lpstr>
      <vt:lpstr>PowerPoint Presentation</vt:lpstr>
      <vt:lpstr>Individual Differences in Ability to rate</vt:lpstr>
      <vt:lpstr>Practical Considerations</vt:lpstr>
    </vt:vector>
  </TitlesOfParts>
  <Company>University of Baltimore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 Assessing Via Ratings</dc:title>
  <dc:creator>updater</dc:creator>
  <cp:lastModifiedBy>Thomas Mitchell</cp:lastModifiedBy>
  <cp:revision>74</cp:revision>
  <dcterms:created xsi:type="dcterms:W3CDTF">2014-08-13T18:59:05Z</dcterms:created>
  <dcterms:modified xsi:type="dcterms:W3CDTF">2019-10-01T20:32:24Z</dcterms:modified>
</cp:coreProperties>
</file>