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64" r:id="rId6"/>
    <p:sldId id="265" r:id="rId7"/>
    <p:sldId id="266" r:id="rId8"/>
    <p:sldId id="267" r:id="rId9"/>
    <p:sldId id="268" r:id="rId10"/>
    <p:sldId id="269" r:id="rId11"/>
    <p:sldId id="261" r:id="rId12"/>
    <p:sldId id="27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0" y="-11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93437-4A19-40CF-9928-938051F4B505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3DA42-6E04-4DAE-8071-CE6211616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0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93D2B29-319B-4184-A1DA-7352630705EB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01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E0A7A-83C2-4D02-BC80-3A4F3765C513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52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F427F-5FEC-4251-975A-4E5CFDFC832A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364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D772E-2E7B-4097-A133-1EDEB1079D0F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3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2E582-EC95-46FE-8168-9A21789F004E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8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72DC-DCF2-4D7B-B58C-8B438132F76C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5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C3C2-5205-4991-ABA4-B9D3AAEC0F6B}" type="datetime1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01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98AC6-B25B-468B-BBD8-BE0237EAA1F9}" type="datetime1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3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FEFD-6C9F-4B93-883C-41DFB54E9510}" type="datetime1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2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43C81-A487-4BB7-A33A-CA58D2D4F5DA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86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7C62F-C471-430B-8219-ECBFFD5606D2}" type="datetime1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003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E9BE44-2669-4448-8295-4F59D94BF92F}" type="datetime1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Chapter 13 Combining Multiple Assessments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9AC1D49-B408-4B20-8433-DA79A9353D7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071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Chapter 13 Individual and Group Assessment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Complex Candidate Judgments</a:t>
            </a:r>
          </a:p>
          <a:p>
            <a:r>
              <a:rPr lang="en-US" i="1" dirty="0"/>
              <a:t>Individual Assessments</a:t>
            </a:r>
          </a:p>
          <a:p>
            <a:r>
              <a:rPr lang="en-US" i="1" dirty="0"/>
              <a:t>Assessment Centers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1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4053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290055" cy="4977384"/>
          </a:xfrm>
        </p:spPr>
        <p:txBody>
          <a:bodyPr>
            <a:noAutofit/>
          </a:bodyPr>
          <a:lstStyle/>
          <a:p>
            <a:r>
              <a:rPr lang="en-US" dirty="0"/>
              <a:t>Dimensions to be Assessed</a:t>
            </a:r>
          </a:p>
          <a:p>
            <a:pPr lvl="1"/>
            <a:r>
              <a:rPr lang="en-US" sz="2000" dirty="0"/>
              <a:t>See Table 13.2</a:t>
            </a:r>
          </a:p>
          <a:p>
            <a:pPr lvl="2"/>
            <a:r>
              <a:rPr lang="en-US" sz="2000" dirty="0"/>
              <a:t>Dimensions (usually not defined but should be)</a:t>
            </a:r>
          </a:p>
          <a:p>
            <a:pPr lvl="3"/>
            <a:r>
              <a:rPr lang="en-US" sz="2000" dirty="0"/>
              <a:t>Should be defined in behavioral terms </a:t>
            </a:r>
            <a:r>
              <a:rPr lang="en-US" sz="2000" i="1" dirty="0"/>
              <a:t>(in a particular situation)</a:t>
            </a:r>
          </a:p>
          <a:p>
            <a:pPr lvl="2"/>
            <a:r>
              <a:rPr lang="en-US" sz="2000" dirty="0"/>
              <a:t>Ratings</a:t>
            </a:r>
          </a:p>
          <a:p>
            <a:pPr lvl="3"/>
            <a:r>
              <a:rPr lang="en-US" sz="2000" dirty="0"/>
              <a:t>Replication: Ratings on different predictors for the same dimension should generalize from one exercise to another</a:t>
            </a:r>
          </a:p>
          <a:p>
            <a:pPr lvl="4"/>
            <a:r>
              <a:rPr lang="en-US" sz="2000" i="1" dirty="0">
                <a:solidFill>
                  <a:srgbClr val="00B050"/>
                </a:solidFill>
              </a:rPr>
              <a:t>Would you predict that happens much?</a:t>
            </a:r>
          </a:p>
          <a:p>
            <a:pPr lvl="2"/>
            <a:r>
              <a:rPr lang="en-US" sz="2000" dirty="0"/>
              <a:t>Overall Assessment Ratings (OAR)</a:t>
            </a:r>
          </a:p>
          <a:p>
            <a:pPr lvl="3"/>
            <a:r>
              <a:rPr lang="en-US" sz="2000" dirty="0"/>
              <a:t>Should be a definable attribute</a:t>
            </a:r>
          </a:p>
          <a:p>
            <a:pPr lvl="4"/>
            <a:r>
              <a:rPr lang="en-US" sz="2000" dirty="0"/>
              <a:t>Or is it a composite of unrelated, but valid predictors?</a:t>
            </a:r>
          </a:p>
          <a:p>
            <a:pPr lvl="4"/>
            <a:r>
              <a:rPr lang="en-US" sz="2000" i="1" dirty="0"/>
              <a:t>Is consensus the way to go?</a:t>
            </a:r>
          </a:p>
          <a:p>
            <a:pPr lvl="4"/>
            <a:r>
              <a:rPr lang="en-US" sz="2000" i="1" dirty="0">
                <a:solidFill>
                  <a:srgbClr val="00B050"/>
                </a:solidFill>
              </a:rPr>
              <a:t>Can you think of an example?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99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786384"/>
          </a:xfrm>
        </p:spPr>
        <p:txBody>
          <a:bodyPr>
            <a:normAutofit/>
          </a:bodyPr>
          <a:lstStyle/>
          <a:p>
            <a:r>
              <a:rPr lang="en-US" sz="4000" dirty="0"/>
              <a:t>ASSESSMENT CENTER PROBLEMS AND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398494"/>
            <a:ext cx="7290055" cy="4621306"/>
          </a:xfrm>
        </p:spPr>
        <p:txBody>
          <a:bodyPr>
            <a:normAutofit fontScale="70000" lnSpcReduction="20000"/>
          </a:bodyPr>
          <a:lstStyle/>
          <a:p>
            <a:r>
              <a:rPr lang="en-US" sz="2300" dirty="0"/>
              <a:t>Construct Validities of Dimension Assessments</a:t>
            </a:r>
          </a:p>
          <a:p>
            <a:pPr lvl="1"/>
            <a:r>
              <a:rPr lang="en-US" sz="2300" i="1" dirty="0"/>
              <a:t>Dimensional Consistency (across exercises): </a:t>
            </a:r>
          </a:p>
          <a:p>
            <a:pPr lvl="2"/>
            <a:r>
              <a:rPr lang="en-US" sz="2300" i="1" dirty="0" err="1"/>
              <a:t>rs</a:t>
            </a:r>
            <a:r>
              <a:rPr lang="en-US" sz="2300" i="1" dirty="0"/>
              <a:t> should not be high but substantial. </a:t>
            </a:r>
            <a:r>
              <a:rPr lang="en-US" sz="2300" i="1" dirty="0">
                <a:solidFill>
                  <a:srgbClr val="00B050"/>
                </a:solidFill>
              </a:rPr>
              <a:t>Why?</a:t>
            </a:r>
            <a:r>
              <a:rPr lang="en-US" sz="2300" i="1" dirty="0"/>
              <a:t> </a:t>
            </a:r>
          </a:p>
          <a:p>
            <a:pPr lvl="1"/>
            <a:r>
              <a:rPr lang="en-US" sz="2300" i="1" dirty="0"/>
              <a:t>Results of factor analyses</a:t>
            </a:r>
          </a:p>
          <a:p>
            <a:pPr lvl="2"/>
            <a:r>
              <a:rPr lang="en-US" sz="2300" i="1" dirty="0">
                <a:solidFill>
                  <a:srgbClr val="00B050"/>
                </a:solidFill>
              </a:rPr>
              <a:t>Are the factors (in Table 13.3, defined by the exercise or dimensions?</a:t>
            </a:r>
          </a:p>
          <a:p>
            <a:pPr lvl="2"/>
            <a:r>
              <a:rPr lang="en-US" sz="2300" i="1" dirty="0">
                <a:solidFill>
                  <a:srgbClr val="00B050"/>
                </a:solidFill>
              </a:rPr>
              <a:t>Is this consistent with </a:t>
            </a:r>
            <a:r>
              <a:rPr lang="en-US" sz="2300" i="1" dirty="0" err="1">
                <a:solidFill>
                  <a:srgbClr val="00B050"/>
                </a:solidFill>
              </a:rPr>
              <a:t>Sackett</a:t>
            </a:r>
            <a:r>
              <a:rPr lang="en-US" sz="2300" i="1" dirty="0">
                <a:solidFill>
                  <a:srgbClr val="00B050"/>
                </a:solidFill>
              </a:rPr>
              <a:t> &amp; </a:t>
            </a:r>
            <a:r>
              <a:rPr lang="en-US" sz="2300" i="1" dirty="0" err="1">
                <a:solidFill>
                  <a:srgbClr val="00B050"/>
                </a:solidFill>
              </a:rPr>
              <a:t>Drehers</a:t>
            </a:r>
            <a:r>
              <a:rPr lang="en-US" sz="2300" i="1" dirty="0">
                <a:solidFill>
                  <a:srgbClr val="00B050"/>
                </a:solidFill>
              </a:rPr>
              <a:t>, ‘82 findings? </a:t>
            </a:r>
          </a:p>
          <a:p>
            <a:pPr lvl="1"/>
            <a:r>
              <a:rPr lang="en-US" sz="2300" i="1" dirty="0"/>
              <a:t>Reasons for inconsistency in dimension ratings</a:t>
            </a:r>
          </a:p>
          <a:p>
            <a:pPr lvl="2"/>
            <a:r>
              <a:rPr lang="en-US" sz="2300" i="1" dirty="0"/>
              <a:t>Two viewpoints: </a:t>
            </a:r>
          </a:p>
          <a:p>
            <a:pPr lvl="2"/>
            <a:r>
              <a:rPr lang="en-US" sz="2300" i="1" dirty="0">
                <a:solidFill>
                  <a:srgbClr val="00B050"/>
                </a:solidFill>
              </a:rPr>
              <a:t>Are the dimensions relative enduring or situational specific? Or contingent?</a:t>
            </a:r>
          </a:p>
          <a:p>
            <a:pPr lvl="1"/>
            <a:r>
              <a:rPr lang="en-US" sz="2300" i="1" dirty="0"/>
              <a:t>Solutions? the OAR Maybe the dimensions are just a small number of cognitive and personality factors</a:t>
            </a:r>
          </a:p>
          <a:p>
            <a:pPr lvl="2"/>
            <a:r>
              <a:rPr lang="en-US" sz="2300" i="1" dirty="0"/>
              <a:t>A behavioral checklist perhaps? </a:t>
            </a:r>
          </a:p>
          <a:p>
            <a:r>
              <a:rPr lang="en-US" dirty="0"/>
              <a:t>Criterion-Related Validities (review of meta-analytic studies)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Predictive validity </a:t>
            </a:r>
            <a:r>
              <a:rPr lang="en-US" sz="2400" i="1" dirty="0"/>
              <a:t>higher with multiple measures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Validities </a:t>
            </a:r>
            <a:r>
              <a:rPr lang="en-US" sz="2400" i="1" dirty="0"/>
              <a:t>higher when peer </a:t>
            </a:r>
            <a:r>
              <a:rPr lang="en-US" sz="2400" i="1" dirty="0" err="1"/>
              <a:t>evals</a:t>
            </a:r>
            <a:r>
              <a:rPr lang="en-US" sz="2400" i="1" dirty="0"/>
              <a:t> included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Background and training </a:t>
            </a:r>
            <a:r>
              <a:rPr lang="en-US" sz="2400" i="1" dirty="0"/>
              <a:t>moderates validity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4 dimensions </a:t>
            </a:r>
            <a:r>
              <a:rPr lang="en-US" sz="2400" i="1" dirty="0"/>
              <a:t>account for most of the variance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Validities </a:t>
            </a:r>
            <a:r>
              <a:rPr lang="en-US" sz="2400" i="1" dirty="0"/>
              <a:t>higher for managerial progress v. future performance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4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613174B-5A0B-47A2-802E-EE286A903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1E1D61-08F7-403C-8F08-ECA92DFD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12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FFAFBF-7BD1-4168-BDE2-1275AD6D7C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600"/>
            <a:ext cx="7620000" cy="624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747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Point of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solidFill>
                  <a:srgbClr val="00B050"/>
                </a:solidFill>
              </a:rPr>
              <a:t>What is the authors’ on Assessment Center validity? </a:t>
            </a:r>
          </a:p>
          <a:p>
            <a:r>
              <a:rPr lang="en-US" i="1" dirty="0">
                <a:solidFill>
                  <a:srgbClr val="00B050"/>
                </a:solidFill>
              </a:rPr>
              <a:t>What do they recommend?</a:t>
            </a:r>
          </a:p>
          <a:p>
            <a:r>
              <a:rPr lang="en-US" i="1" dirty="0">
                <a:solidFill>
                  <a:srgbClr val="00B050"/>
                </a:solidFill>
              </a:rPr>
              <a:t>--behaviorally based ratings</a:t>
            </a:r>
          </a:p>
          <a:p>
            <a:r>
              <a:rPr lang="en-US" i="1" dirty="0">
                <a:solidFill>
                  <a:srgbClr val="00B050"/>
                </a:solidFill>
              </a:rPr>
              <a:t>-using checklists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938784"/>
          </a:xfrm>
        </p:spPr>
        <p:txBody>
          <a:bodyPr>
            <a:normAutofit/>
          </a:bodyPr>
          <a:lstStyle/>
          <a:p>
            <a:r>
              <a:rPr lang="en-US" dirty="0"/>
              <a:t>ISSUES IN COMBINING PREDICTORS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079" y="1600200"/>
            <a:ext cx="7290055" cy="4023360"/>
          </a:xfrm>
        </p:spPr>
        <p:txBody>
          <a:bodyPr>
            <a:normAutofit/>
          </a:bodyPr>
          <a:lstStyle/>
          <a:p>
            <a:r>
              <a:rPr lang="en-US" dirty="0"/>
              <a:t>Decision Models</a:t>
            </a:r>
          </a:p>
          <a:p>
            <a:pPr lvl="1"/>
            <a:r>
              <a:rPr lang="en-US" sz="2400" dirty="0"/>
              <a:t>Additive</a:t>
            </a:r>
          </a:p>
          <a:p>
            <a:pPr lvl="2"/>
            <a:r>
              <a:rPr lang="en-US" sz="2400" dirty="0"/>
              <a:t>Well known and useful  …</a:t>
            </a:r>
            <a:r>
              <a:rPr lang="en-US" sz="2400" i="1" dirty="0"/>
              <a:t>and…</a:t>
            </a:r>
            <a:endParaRPr lang="en-US" sz="2400" dirty="0"/>
          </a:p>
          <a:p>
            <a:pPr lvl="1"/>
            <a:r>
              <a:rPr lang="en-US" sz="2400" dirty="0"/>
              <a:t>Compensatory</a:t>
            </a:r>
          </a:p>
          <a:p>
            <a:pPr lvl="2"/>
            <a:r>
              <a:rPr lang="en-US" sz="2400" dirty="0"/>
              <a:t>New concept: compensatory batteries</a:t>
            </a:r>
          </a:p>
          <a:p>
            <a:pPr lvl="3"/>
            <a:r>
              <a:rPr lang="en-US" sz="2400" dirty="0">
                <a:solidFill>
                  <a:srgbClr val="00B050"/>
                </a:solidFill>
              </a:rPr>
              <a:t>What is …”</a:t>
            </a:r>
            <a:r>
              <a:rPr lang="en-US" sz="2400" i="1" dirty="0">
                <a:solidFill>
                  <a:srgbClr val="00B050"/>
                </a:solidFill>
              </a:rPr>
              <a:t>either or” </a:t>
            </a:r>
            <a:r>
              <a:rPr lang="en-US" sz="2400" dirty="0">
                <a:solidFill>
                  <a:srgbClr val="00B050"/>
                </a:solidFill>
              </a:rPr>
              <a:t>or ….”</a:t>
            </a:r>
            <a:r>
              <a:rPr lang="en-US" sz="2400" i="1" dirty="0">
                <a:solidFill>
                  <a:srgbClr val="00B050"/>
                </a:solidFill>
              </a:rPr>
              <a:t>if then?</a:t>
            </a:r>
          </a:p>
          <a:p>
            <a:pPr lvl="3"/>
            <a:r>
              <a:rPr lang="en-US" sz="2400" i="1" dirty="0">
                <a:solidFill>
                  <a:srgbClr val="00B050"/>
                </a:solidFill>
              </a:rPr>
              <a:t>What does the ADA have to do with it?</a:t>
            </a:r>
          </a:p>
          <a:p>
            <a:pPr lvl="1"/>
            <a:r>
              <a:rPr lang="en-US" sz="2400" dirty="0"/>
              <a:t>Judgmental (for individual assessments) v. Statistical</a:t>
            </a:r>
          </a:p>
          <a:p>
            <a:pPr lvl="2"/>
            <a:r>
              <a:rPr lang="en-US" sz="2400" i="1" dirty="0" err="1">
                <a:solidFill>
                  <a:srgbClr val="00B050"/>
                </a:solidFill>
              </a:rPr>
              <a:t>Cf</a:t>
            </a:r>
            <a:r>
              <a:rPr lang="en-US" sz="2400" i="1" dirty="0">
                <a:solidFill>
                  <a:srgbClr val="00B050"/>
                </a:solidFill>
              </a:rPr>
              <a:t> judgmental vs. Statistical – which is better?</a:t>
            </a:r>
          </a:p>
          <a:p>
            <a:pPr marL="310896" lvl="2" indent="0">
              <a:buNone/>
            </a:pPr>
            <a:endParaRPr lang="en-US" sz="2400" dirty="0"/>
          </a:p>
          <a:p>
            <a:pPr marL="914400" lvl="2" indent="0">
              <a:buNone/>
            </a:pPr>
            <a:endParaRPr lang="en-US" i="1" dirty="0">
              <a:solidFill>
                <a:srgbClr val="00B05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81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in Combining Predictors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Tough Choices</a:t>
            </a:r>
          </a:p>
          <a:p>
            <a:pPr lvl="1"/>
            <a:r>
              <a:rPr lang="en-US" sz="2400" dirty="0"/>
              <a:t>Large applicant pools and top-down, no problem</a:t>
            </a:r>
          </a:p>
          <a:p>
            <a:pPr lvl="1"/>
            <a:r>
              <a:rPr lang="en-US" sz="2400" dirty="0"/>
              <a:t>What about small pools of candidates for one position?</a:t>
            </a:r>
          </a:p>
          <a:p>
            <a:pPr lvl="2"/>
            <a:r>
              <a:rPr lang="en-US" sz="2400" dirty="0"/>
              <a:t>What factors influence the decision?</a:t>
            </a:r>
          </a:p>
          <a:p>
            <a:pPr lvl="2"/>
            <a:endParaRPr lang="en-US" sz="2400" i="1" dirty="0">
              <a:solidFill>
                <a:srgbClr val="00B050"/>
              </a:solidFill>
            </a:endParaRPr>
          </a:p>
          <a:p>
            <a:pPr marL="128016" lvl="1" indent="0">
              <a:buNone/>
            </a:pPr>
            <a:endParaRPr lang="en-US" sz="2400" i="1" dirty="0">
              <a:solidFill>
                <a:srgbClr val="00B050"/>
              </a:solidFill>
            </a:endParaRP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0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862584"/>
          </a:xfrm>
        </p:spPr>
        <p:txBody>
          <a:bodyPr>
            <a:normAutofit/>
          </a:bodyPr>
          <a:lstStyle/>
          <a:p>
            <a:r>
              <a:rPr lang="en-US" dirty="0"/>
              <a:t>INDIVIDUAL ASSESSMENT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7945" y="1371600"/>
            <a:ext cx="7290055" cy="509910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1700" dirty="0"/>
              <a:t>Usually for executives or special positions</a:t>
            </a:r>
          </a:p>
          <a:p>
            <a:pPr lvl="2"/>
            <a:r>
              <a:rPr lang="en-US" sz="1700" dirty="0"/>
              <a:t>Performance is hard to define and few occupy the roles</a:t>
            </a:r>
          </a:p>
          <a:p>
            <a:pPr lvl="2"/>
            <a:r>
              <a:rPr lang="en-US" sz="1700" i="1" dirty="0">
                <a:solidFill>
                  <a:srgbClr val="00B050"/>
                </a:solidFill>
              </a:rPr>
              <a:t>Why do these assessment opportunities attract charlatans? </a:t>
            </a:r>
          </a:p>
          <a:p>
            <a:pPr lvl="1"/>
            <a:r>
              <a:rPr lang="en-US" sz="1700" i="1" dirty="0"/>
              <a:t>Holistic Approach (Henry Murray)</a:t>
            </a:r>
          </a:p>
          <a:p>
            <a:pPr lvl="2"/>
            <a:r>
              <a:rPr lang="en-US" sz="1800" i="1" dirty="0">
                <a:solidFill>
                  <a:srgbClr val="00B050"/>
                </a:solidFill>
              </a:rPr>
              <a:t>How good it this approach? (P. </a:t>
            </a:r>
            <a:r>
              <a:rPr lang="en-US" sz="1800" i="1" dirty="0" err="1">
                <a:solidFill>
                  <a:srgbClr val="00B050"/>
                </a:solidFill>
              </a:rPr>
              <a:t>Meehl</a:t>
            </a:r>
            <a:r>
              <a:rPr lang="en-US" sz="1800" i="1" dirty="0">
                <a:solidFill>
                  <a:srgbClr val="00B050"/>
                </a:solidFill>
              </a:rPr>
              <a:t>, ‘54)</a:t>
            </a:r>
          </a:p>
          <a:p>
            <a:pPr lvl="1"/>
            <a:r>
              <a:rPr lang="en-US" sz="1700" i="1" dirty="0"/>
              <a:t>Analytic Emphasis (history)</a:t>
            </a:r>
            <a:endParaRPr lang="en-US" sz="1700" dirty="0"/>
          </a:p>
          <a:p>
            <a:pPr lvl="2"/>
            <a:r>
              <a:rPr lang="en-US" sz="1700" dirty="0"/>
              <a:t>Approach:</a:t>
            </a:r>
          </a:p>
          <a:p>
            <a:pPr lvl="3"/>
            <a:r>
              <a:rPr lang="en-US" sz="1700" dirty="0"/>
              <a:t>Consultant visited clients to learn the job/org/context</a:t>
            </a:r>
          </a:p>
          <a:p>
            <a:pPr lvl="3"/>
            <a:r>
              <a:rPr lang="en-US" sz="1700" dirty="0"/>
              <a:t>Two psychologists interviewed  and rated candidates w/o access to data on them</a:t>
            </a:r>
          </a:p>
          <a:p>
            <a:pPr lvl="3"/>
            <a:r>
              <a:rPr lang="en-US" sz="1700" dirty="0"/>
              <a:t>Projective tests were analyzed by clinician –blind to other information</a:t>
            </a:r>
          </a:p>
          <a:p>
            <a:pPr lvl="3"/>
            <a:r>
              <a:rPr lang="en-US" sz="1700" dirty="0"/>
              <a:t>Test battery developed to include</a:t>
            </a:r>
          </a:p>
          <a:p>
            <a:pPr lvl="4"/>
            <a:r>
              <a:rPr lang="en-US" sz="1700" dirty="0"/>
              <a:t>Two personality/ interest inventory/abilities tests</a:t>
            </a:r>
          </a:p>
          <a:p>
            <a:pPr lvl="3"/>
            <a:r>
              <a:rPr lang="en-US" sz="1700" dirty="0"/>
              <a:t>One psychologist –interviewer wrote the report</a:t>
            </a:r>
          </a:p>
          <a:p>
            <a:pPr lvl="2"/>
            <a:r>
              <a:rPr lang="en-US" sz="1700" dirty="0"/>
              <a:t>Two other programs:</a:t>
            </a:r>
          </a:p>
          <a:p>
            <a:pPr lvl="3"/>
            <a:r>
              <a:rPr lang="en-US" sz="1700" dirty="0"/>
              <a:t>EXXON and Sears – ’50s</a:t>
            </a:r>
          </a:p>
          <a:p>
            <a:pPr lvl="4"/>
            <a:r>
              <a:rPr lang="en-US" sz="1700" dirty="0"/>
              <a:t>Batteries included critical thinking / personality  MRC  .70 -.75!</a:t>
            </a:r>
          </a:p>
          <a:p>
            <a:pPr lvl="4"/>
            <a:r>
              <a:rPr lang="en-US" sz="1700" dirty="0"/>
              <a:t>Exec success = forcefulness, dominance, assertiveness, confidence</a:t>
            </a:r>
          </a:p>
          <a:p>
            <a:pPr lvl="2"/>
            <a:r>
              <a:rPr lang="en-US" sz="1700" dirty="0"/>
              <a:t>Although valid, legal concerns from ‘50s – ’60 damped down research</a:t>
            </a:r>
          </a:p>
          <a:p>
            <a:pPr lvl="2"/>
            <a:endParaRPr 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6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862584"/>
          </a:xfrm>
        </p:spPr>
        <p:txBody>
          <a:bodyPr/>
          <a:lstStyle/>
          <a:p>
            <a:r>
              <a:rPr lang="en-US" dirty="0"/>
              <a:t>Improving Individual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024" y="1676400"/>
            <a:ext cx="7290055" cy="4023360"/>
          </a:xfrm>
        </p:spPr>
        <p:txBody>
          <a:bodyPr>
            <a:normAutofit/>
          </a:bodyPr>
          <a:lstStyle/>
          <a:p>
            <a:r>
              <a:rPr lang="en-US" dirty="0"/>
              <a:t>Criticisms of Individual Assessment</a:t>
            </a:r>
          </a:p>
          <a:p>
            <a:pPr lvl="1"/>
            <a:r>
              <a:rPr lang="en-US" sz="1800" dirty="0"/>
              <a:t>Overconfidence in clinical judgments</a:t>
            </a:r>
          </a:p>
          <a:p>
            <a:pPr lvl="1"/>
            <a:r>
              <a:rPr lang="en-US" sz="2400" dirty="0">
                <a:solidFill>
                  <a:srgbClr val="00B050"/>
                </a:solidFill>
              </a:rPr>
              <a:t>True or false? </a:t>
            </a:r>
          </a:p>
          <a:p>
            <a:pPr lvl="3"/>
            <a:r>
              <a:rPr lang="en-US" sz="1600" dirty="0"/>
              <a:t>(</a:t>
            </a:r>
            <a:r>
              <a:rPr lang="en-US" sz="1600" dirty="0" err="1"/>
              <a:t>Camerer</a:t>
            </a:r>
            <a:r>
              <a:rPr lang="en-US" sz="1600" dirty="0"/>
              <a:t> &amp; Johnson, ’91; </a:t>
            </a:r>
            <a:r>
              <a:rPr lang="en-US" sz="1600" dirty="0" err="1"/>
              <a:t>Highouse</a:t>
            </a:r>
            <a:r>
              <a:rPr lang="en-US" sz="1600" dirty="0"/>
              <a:t>, ‘02)</a:t>
            </a:r>
          </a:p>
          <a:p>
            <a:pPr lvl="2"/>
            <a:r>
              <a:rPr lang="en-US" sz="2400" i="1" dirty="0">
                <a:solidFill>
                  <a:srgbClr val="00B050"/>
                </a:solidFill>
              </a:rPr>
              <a:t>Psychometrics don’t apply to this type of assessment</a:t>
            </a:r>
          </a:p>
          <a:p>
            <a:pPr lvl="2"/>
            <a:r>
              <a:rPr lang="en-US" sz="2400" i="1" dirty="0">
                <a:solidFill>
                  <a:srgbClr val="00B050"/>
                </a:solidFill>
              </a:rPr>
              <a:t>Assessors wouldn’t be in business if they weren’t valid</a:t>
            </a:r>
          </a:p>
          <a:p>
            <a:pPr lvl="2"/>
            <a:endParaRPr lang="en-US" sz="2400" i="1" dirty="0"/>
          </a:p>
          <a:p>
            <a:pPr marL="914400" lvl="2" indent="0">
              <a:buNone/>
            </a:pPr>
            <a:endParaRPr lang="en-US" sz="2400" i="1" dirty="0"/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14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929" y="1752600"/>
            <a:ext cx="7290055" cy="402336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/>
              <a:t>Other criticisms: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Individual assessments is rarely subjected to validation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Conclusions are often unreliable (Ryan &amp; </a:t>
            </a:r>
            <a:r>
              <a:rPr lang="en-US" sz="1600" dirty="0" err="1"/>
              <a:t>Sackett</a:t>
            </a:r>
            <a:r>
              <a:rPr lang="en-US" sz="1600" dirty="0"/>
              <a:t>, ‘89)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Summaries are often influenced by one or two parts which could be done alone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1600" i="1" dirty="0"/>
              <a:t>(they are judgments! And judgments often focus on negative &amp; early cues!)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Great emphasis is usually placed on personality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1600" dirty="0"/>
              <a:t>When cognitive tests are usually more valid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Actual interpersonal interaction needs to be assessed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1600" dirty="0"/>
              <a:t>But need to be done with more than one person evaluating (assessment centers are useful)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600" dirty="0"/>
              <a:t>May be ethically or legally questionable to seek information not explicitly relevant to the job</a:t>
            </a:r>
          </a:p>
          <a:p>
            <a:pPr marL="1828800" lvl="3" indent="-457200">
              <a:buFont typeface="+mj-lt"/>
              <a:buAutoNum type="arabicPeriod"/>
            </a:pPr>
            <a:r>
              <a:rPr lang="en-US" sz="1600" dirty="0"/>
              <a:t>“</a:t>
            </a:r>
            <a:r>
              <a:rPr lang="en-US" sz="1600" i="1" dirty="0"/>
              <a:t>Mr. Obama, can you tell us a little about your wife, Michelle?”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9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Address these issues: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Use the appropriate designs -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Combine evidence of relevant traits with evidence from construct validities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Use well-developed predictive hypotheses to dictate and justify the assessment content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Use more work samples (or in-basket, SJT)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assess interpersonal behavior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sz="2400" dirty="0"/>
              <a:t>Personnel records / </a:t>
            </a:r>
            <a:r>
              <a:rPr lang="en-US" sz="2400" dirty="0" err="1"/>
              <a:t>biodata</a:t>
            </a:r>
            <a:r>
              <a:rPr lang="en-US" sz="2400" dirty="0"/>
              <a:t> / interview structure</a:t>
            </a:r>
          </a:p>
          <a:p>
            <a:pPr marL="470916" lvl="1" indent="-342900">
              <a:buFont typeface="+mj-lt"/>
              <a:buAutoNum type="arabicPeriod"/>
            </a:pPr>
            <a:r>
              <a:rPr lang="en-US" sz="2400" i="1" dirty="0">
                <a:solidFill>
                  <a:srgbClr val="00B050"/>
                </a:solidFill>
              </a:rPr>
              <a:t>Others?</a:t>
            </a:r>
          </a:p>
          <a:p>
            <a:pPr marL="914400" lvl="2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95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014984"/>
          </a:xfrm>
        </p:spPr>
        <p:txBody>
          <a:bodyPr/>
          <a:lstStyle/>
          <a:p>
            <a:r>
              <a:rPr lang="en-US" dirty="0"/>
              <a:t>Assessment Centers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676400"/>
            <a:ext cx="7290055" cy="4343400"/>
          </a:xfrm>
        </p:spPr>
        <p:txBody>
          <a:bodyPr/>
          <a:lstStyle/>
          <a:p>
            <a:r>
              <a:rPr lang="en-US" sz="2800" dirty="0"/>
              <a:t>Purposes</a:t>
            </a:r>
          </a:p>
          <a:p>
            <a:pPr lvl="1"/>
            <a:r>
              <a:rPr lang="en-US" sz="2800" dirty="0"/>
              <a:t>Often organizationally specific </a:t>
            </a:r>
          </a:p>
          <a:p>
            <a:pPr lvl="2"/>
            <a:r>
              <a:rPr lang="en-US" sz="2800" dirty="0"/>
              <a:t>To reflect specific values and practices</a:t>
            </a:r>
          </a:p>
          <a:p>
            <a:pPr lvl="1"/>
            <a:r>
              <a:rPr lang="en-US" sz="2800" dirty="0"/>
              <a:t>For managerial (Thornton &amp; </a:t>
            </a:r>
            <a:r>
              <a:rPr lang="en-US" sz="2800" dirty="0" err="1"/>
              <a:t>Byham</a:t>
            </a:r>
            <a:r>
              <a:rPr lang="en-US" sz="2800" dirty="0"/>
              <a:t>, ‘82)</a:t>
            </a:r>
          </a:p>
          <a:p>
            <a:pPr lvl="2"/>
            <a:r>
              <a:rPr lang="en-US" sz="2800" dirty="0"/>
              <a:t>Early identification of potential</a:t>
            </a:r>
          </a:p>
          <a:p>
            <a:pPr lvl="2"/>
            <a:r>
              <a:rPr lang="en-US" sz="2800" dirty="0"/>
              <a:t>Promotion</a:t>
            </a:r>
          </a:p>
          <a:p>
            <a:pPr lvl="2"/>
            <a:r>
              <a:rPr lang="en-US" sz="2800" dirty="0"/>
              <a:t>Development</a:t>
            </a:r>
          </a:p>
          <a:p>
            <a:pPr lvl="1"/>
            <a:r>
              <a:rPr lang="en-US" sz="2800" dirty="0"/>
              <a:t>For personnel decisions – OAR (overall rating)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99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557784"/>
          </a:xfrm>
        </p:spPr>
        <p:txBody>
          <a:bodyPr>
            <a:normAutofit fontScale="90000"/>
          </a:bodyPr>
          <a:lstStyle/>
          <a:p>
            <a:r>
              <a:rPr lang="en-US" dirty="0"/>
              <a:t>Assessment Centers </a:t>
            </a:r>
            <a:r>
              <a:rPr lang="en-US" sz="2700" i="1" dirty="0"/>
              <a:t>(organization specific)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1295400"/>
            <a:ext cx="7290055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Purposes (calls for differences in assessment program design)</a:t>
            </a:r>
          </a:p>
          <a:p>
            <a:pPr lvl="1"/>
            <a:r>
              <a:rPr lang="en-US" i="1" dirty="0"/>
              <a:t>Promotion (Id potential managers) –succession planning</a:t>
            </a:r>
          </a:p>
          <a:p>
            <a:pPr lvl="1"/>
            <a:r>
              <a:rPr lang="en-US" i="1" dirty="0"/>
              <a:t>Management development</a:t>
            </a:r>
          </a:p>
          <a:p>
            <a:r>
              <a:rPr lang="en-US" dirty="0"/>
              <a:t>Assessment Center Components </a:t>
            </a:r>
            <a:r>
              <a:rPr lang="en-US" i="1" dirty="0"/>
              <a:t>(need a JA)</a:t>
            </a:r>
          </a:p>
          <a:p>
            <a:pPr lvl="1"/>
            <a:r>
              <a:rPr lang="en-US" i="1" dirty="0" err="1"/>
              <a:t>Multiattribute</a:t>
            </a:r>
            <a:r>
              <a:rPr lang="en-US" i="1" dirty="0"/>
              <a:t> and should be multimethod (more that one method for an attribute)</a:t>
            </a:r>
          </a:p>
          <a:p>
            <a:pPr lvl="1"/>
            <a:r>
              <a:rPr lang="en-US" i="1" dirty="0"/>
              <a:t>Tests and Inventories</a:t>
            </a:r>
          </a:p>
          <a:p>
            <a:pPr lvl="1"/>
            <a:r>
              <a:rPr lang="en-US" i="1" dirty="0"/>
              <a:t>Exercises (performance tests-work samples)</a:t>
            </a:r>
          </a:p>
          <a:p>
            <a:pPr lvl="2"/>
            <a:r>
              <a:rPr lang="en-US" sz="1500" dirty="0"/>
              <a:t>In-basket</a:t>
            </a:r>
          </a:p>
          <a:p>
            <a:pPr lvl="2"/>
            <a:r>
              <a:rPr lang="en-US" sz="1500" dirty="0"/>
              <a:t>Leaderless group discussions </a:t>
            </a:r>
          </a:p>
          <a:p>
            <a:pPr lvl="3"/>
            <a:r>
              <a:rPr lang="en-US" sz="1500" b="1" dirty="0">
                <a:solidFill>
                  <a:schemeClr val="accent4"/>
                </a:solidFill>
              </a:rPr>
              <a:t>do these have problems? Confounds?</a:t>
            </a:r>
          </a:p>
          <a:p>
            <a:pPr lvl="1"/>
            <a:r>
              <a:rPr lang="en-US" i="1" dirty="0"/>
              <a:t>Interviews</a:t>
            </a:r>
          </a:p>
          <a:p>
            <a:pPr lvl="2"/>
            <a:r>
              <a:rPr lang="en-US" sz="1700" i="1" dirty="0">
                <a:solidFill>
                  <a:srgbClr val="00B050"/>
                </a:solidFill>
              </a:rPr>
              <a:t>Should a stress interview be used? When? Give an example.</a:t>
            </a:r>
          </a:p>
          <a:p>
            <a:r>
              <a:rPr lang="en-US" dirty="0"/>
              <a:t>Assessors </a:t>
            </a:r>
          </a:p>
          <a:p>
            <a:pPr lvl="1"/>
            <a:r>
              <a:rPr lang="en-US" i="1" dirty="0"/>
              <a:t>Functions of Assessors </a:t>
            </a:r>
            <a:r>
              <a:rPr lang="en-US" dirty="0"/>
              <a:t>(</a:t>
            </a:r>
            <a:r>
              <a:rPr lang="en-US" dirty="0" err="1"/>
              <a:t>Zedeck</a:t>
            </a:r>
            <a:r>
              <a:rPr lang="en-US" dirty="0"/>
              <a:t>, ‘86)</a:t>
            </a:r>
          </a:p>
          <a:p>
            <a:pPr lvl="2"/>
            <a:r>
              <a:rPr lang="en-US" sz="1500" dirty="0"/>
              <a:t>Observer and recorder</a:t>
            </a:r>
          </a:p>
          <a:p>
            <a:pPr lvl="2"/>
            <a:r>
              <a:rPr lang="en-US" sz="1500" dirty="0"/>
              <a:t>Role play</a:t>
            </a:r>
          </a:p>
          <a:p>
            <a:pPr lvl="2"/>
            <a:r>
              <a:rPr lang="en-US" sz="1500" dirty="0"/>
              <a:t>Predictor </a:t>
            </a:r>
          </a:p>
          <a:p>
            <a:pPr lvl="1"/>
            <a:r>
              <a:rPr lang="en-US" i="1" dirty="0"/>
              <a:t>Assessor Qualifications: (SMEs, HR, psychologists)</a:t>
            </a:r>
          </a:p>
          <a:p>
            <a:pPr lvl="1"/>
            <a:r>
              <a:rPr lang="en-US" i="1" dirty="0"/>
              <a:t>Number of Assessors: (2 candidates to 1 assessor)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Chapter 13 Combining Multiple Assessments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C1D49-B408-4B20-8433-DA79A9353D7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45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376</TotalTime>
  <Words>969</Words>
  <Application>Microsoft Office PowerPoint</Application>
  <PresentationFormat>On-screen Show (4:3)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Tw Cen MT Condensed</vt:lpstr>
      <vt:lpstr>Wingdings 3</vt:lpstr>
      <vt:lpstr>Integral</vt:lpstr>
      <vt:lpstr>Chapter 13 Individual and Group Assessment</vt:lpstr>
      <vt:lpstr>ISSUES IN COMBINING PREDICTORS</vt:lpstr>
      <vt:lpstr>Issues in Combining Predictors</vt:lpstr>
      <vt:lpstr>INDIVIDUAL ASSESSMENT </vt:lpstr>
      <vt:lpstr>Improving Individual Assessment</vt:lpstr>
      <vt:lpstr>Individual Assessments</vt:lpstr>
      <vt:lpstr>To Address these issues:</vt:lpstr>
      <vt:lpstr>Assessment Centers</vt:lpstr>
      <vt:lpstr>Assessment Centers (organization specific)</vt:lpstr>
      <vt:lpstr>PowerPoint Presentation</vt:lpstr>
      <vt:lpstr>ASSESSMENT CENTER PROBLEMS AND ISSUES</vt:lpstr>
      <vt:lpstr>PowerPoint Presentation</vt:lpstr>
      <vt:lpstr>Point of View</vt:lpstr>
    </vt:vector>
  </TitlesOfParts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 Combining Multiple Assessments</dc:title>
  <dc:creator>updater</dc:creator>
  <cp:lastModifiedBy>Thomas Mitchell</cp:lastModifiedBy>
  <cp:revision>45</cp:revision>
  <dcterms:created xsi:type="dcterms:W3CDTF">2014-08-13T19:38:16Z</dcterms:created>
  <dcterms:modified xsi:type="dcterms:W3CDTF">2019-11-19T16:51:41Z</dcterms:modified>
</cp:coreProperties>
</file>