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77" r:id="rId7"/>
    <p:sldId id="278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90A0F7-C163-4F3F-A58B-BD1622F62206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7D0592-0A43-4A66-924B-F60EF76AF9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11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93D8-375C-4733-B320-F8CB0B13D5A7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3 Developing Predictive Hypotheses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85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D65A-9402-4855-9486-822DC91AD662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3 Developing Predictive Hypotheses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4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8C8A-5E7D-40A3-BF3A-464A78A63E70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3 Developing Predictive Hypotheses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2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DA22-A82D-444B-80CD-42CF9FC5455F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3 Developing Predictive Hypotheses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41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8A19-F869-4896-8DDB-904A6172FD81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3 Developing Predictive Hypotheses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42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6939-AD23-417E-BFE2-194339798D9B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3 Developing Predictive Hypotheses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55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1A5D-E916-4610-A285-382F5B61D118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3 Developing Predictive Hypotheses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3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5C17-932C-42B0-91EA-01C58350E0D6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3 Developing Predictive Hypotheses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0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182B-7953-4102-9234-790C4CC5ABB1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Chap 3 Developing Predictive Hypotheses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85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A241CFB-26FC-468F-93DD-2BC470AC9D84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Chap 3 Developing Predictive Hypotheses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1C93FB-1A45-4B1B-BC0E-036E9D4E93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9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FD05-B570-4057-996D-655CEA2E7285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3 Developing Predictive Hypotheses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67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227F85-18DE-40D6-AB3C-B37FF24A2906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Chap 3 Developing Predictive Hypotheses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F1C93FB-1A45-4B1B-BC0E-036E9D4E933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58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ubalt.edu/tmitch/641/bigfive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ibrary.wiley.com/doi/10.1080/00207599508246576/abstract" TargetMode="External"/><Relationship Id="rId2" Type="http://schemas.openxmlformats.org/officeDocument/2006/relationships/hyperlink" Target="http://www.mccc.edu/~jenningh/Courses/documents/Rotter-locusofcontrolhandou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ome.ubalt.edu/tmitch/641/gencausality.html" TargetMode="External"/><Relationship Id="rId5" Type="http://schemas.openxmlformats.org/officeDocument/2006/relationships/hyperlink" Target="http://psycnet.apa.org/psycinfo/1988-31508-001" TargetMode="External"/><Relationship Id="rId4" Type="http://schemas.openxmlformats.org/officeDocument/2006/relationships/hyperlink" Target="http://booksite.elsevier.com/9780123745170/Chapter%203/Chapter_3_Worksheet_3.1.pdf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ubalt.edu/tmitch/632/kerlinder%20definitions.h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metric.com/en-us/Pages/home.asp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jom.sagepub.com/content/25/2/207.short" TargetMode="External"/><Relationship Id="rId2" Type="http://schemas.openxmlformats.org/officeDocument/2006/relationships/hyperlink" Target="http://www.sciencedirect.com/science/article/pii/014920639490025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sycnet.apa.org/journals/apl/86/4/730/" TargetMode="External"/><Relationship Id="rId4" Type="http://schemas.openxmlformats.org/officeDocument/2006/relationships/hyperlink" Target="http://onlinelibrary.wiley.com/doi/10.1111/1468-2389.00226/abstract?deniedAccessCustomisedMessage=&amp;userIsAuthenticated=fals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3</a:t>
            </a:r>
            <a:br>
              <a:rPr lang="en-US" dirty="0"/>
            </a:br>
            <a:r>
              <a:rPr lang="en-US" dirty="0"/>
              <a:t>Developing Predictive Hypotheses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i="1" dirty="0"/>
              <a:t>Cognitive &amp; Non Cog Abilities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i="1" dirty="0"/>
              <a:t>Personality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i="1" dirty="0"/>
              <a:t>Criteria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 3 Developing Predictive Hypotheses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79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Predictors &amp; Predictive 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“folklore theories”</a:t>
            </a:r>
          </a:p>
          <a:p>
            <a:pPr lvl="1"/>
            <a:r>
              <a:rPr lang="en-US" dirty="0"/>
              <a:t>Use standardized measures proven to work</a:t>
            </a:r>
          </a:p>
          <a:p>
            <a:pPr lvl="1"/>
            <a:r>
              <a:rPr lang="en-US" dirty="0"/>
              <a:t>E.g. Cognitive ability, which is usually superior to non-cognitive measures. </a:t>
            </a:r>
          </a:p>
          <a:p>
            <a:r>
              <a:rPr lang="en-US" i="1" dirty="0"/>
              <a:t>Cognitive Factors (ability to think)</a:t>
            </a:r>
          </a:p>
          <a:p>
            <a:pPr lvl="2"/>
            <a:r>
              <a:rPr lang="en-US" dirty="0"/>
              <a:t>perceive, process, evaluate, compare, create,</a:t>
            </a:r>
          </a:p>
          <a:p>
            <a:pPr lvl="2"/>
            <a:r>
              <a:rPr lang="en-US" dirty="0"/>
              <a:t>Understand, manipulate (ideas), reason</a:t>
            </a:r>
          </a:p>
          <a:p>
            <a:pPr lvl="1"/>
            <a:r>
              <a:rPr lang="en-US" dirty="0"/>
              <a:t>75 years of Factor Analytic studies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 3 Developing Predictive Hypotheses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8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7 Primary Mental abilities  </a:t>
            </a:r>
            <a:endParaRPr lang="en-US" dirty="0"/>
          </a:p>
          <a:p>
            <a:pPr lvl="1"/>
            <a:r>
              <a:rPr lang="en-US" dirty="0"/>
              <a:t>Verbal comprehension</a:t>
            </a:r>
          </a:p>
          <a:p>
            <a:pPr lvl="1"/>
            <a:r>
              <a:rPr lang="en-US" dirty="0"/>
              <a:t>Word fluency</a:t>
            </a:r>
          </a:p>
          <a:p>
            <a:pPr lvl="1"/>
            <a:r>
              <a:rPr lang="en-US" dirty="0"/>
              <a:t>Spatial ability</a:t>
            </a:r>
          </a:p>
          <a:p>
            <a:pPr lvl="1"/>
            <a:r>
              <a:rPr lang="en-US" dirty="0"/>
              <a:t>Perceptual speed</a:t>
            </a:r>
          </a:p>
          <a:p>
            <a:pPr lvl="1"/>
            <a:r>
              <a:rPr lang="en-US" dirty="0"/>
              <a:t>Numerical facility</a:t>
            </a:r>
          </a:p>
          <a:p>
            <a:pPr lvl="1"/>
            <a:r>
              <a:rPr lang="en-US" dirty="0"/>
              <a:t>Memory</a:t>
            </a:r>
          </a:p>
          <a:p>
            <a:pPr lvl="1"/>
            <a:r>
              <a:rPr lang="en-US" dirty="0"/>
              <a:t>Inductive reasoning</a:t>
            </a:r>
          </a:p>
          <a:p>
            <a:pPr lvl="1"/>
            <a:r>
              <a:rPr lang="en-US" dirty="0"/>
              <a:t>Associative &amp; Span memory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 3 Developing Predictive Hypotheses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50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Mental Ability (GMA) </a:t>
            </a:r>
            <a:r>
              <a:rPr lang="en-US" i="1" dirty="0"/>
              <a:t>intelligence</a:t>
            </a:r>
          </a:p>
          <a:p>
            <a:pPr lvl="1"/>
            <a:r>
              <a:rPr lang="en-US" i="1" dirty="0"/>
              <a:t>“Processes of </a:t>
            </a:r>
          </a:p>
          <a:p>
            <a:pPr lvl="2"/>
            <a:r>
              <a:rPr lang="en-US" i="1" dirty="0"/>
              <a:t>Acquiring,</a:t>
            </a:r>
          </a:p>
          <a:p>
            <a:pPr lvl="2"/>
            <a:r>
              <a:rPr lang="en-US" i="1" dirty="0"/>
              <a:t>Storing (memory)</a:t>
            </a:r>
          </a:p>
          <a:p>
            <a:pPr lvl="2"/>
            <a:r>
              <a:rPr lang="en-US" i="1" dirty="0"/>
              <a:t>Retrieving </a:t>
            </a:r>
          </a:p>
          <a:p>
            <a:pPr lvl="2"/>
            <a:r>
              <a:rPr lang="en-US" i="1" dirty="0"/>
              <a:t>Combining, (relationships)</a:t>
            </a:r>
          </a:p>
          <a:p>
            <a:pPr lvl="2"/>
            <a:r>
              <a:rPr lang="en-US" i="1" dirty="0"/>
              <a:t>Comparing, (relationships)</a:t>
            </a:r>
          </a:p>
          <a:p>
            <a:pPr lvl="2"/>
            <a:r>
              <a:rPr lang="en-US" i="1" dirty="0"/>
              <a:t>Using in context new concepts (abstraction)”</a:t>
            </a:r>
          </a:p>
          <a:p>
            <a:pPr lvl="3"/>
            <a:r>
              <a:rPr lang="en-US" i="1" dirty="0"/>
              <a:t>(Humphreys, ‘79)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 3 Developing Predictive Hypotheses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146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Spearman’s (1927)</a:t>
            </a:r>
            <a:r>
              <a:rPr lang="en-US" i="1" dirty="0"/>
              <a:t>“g”</a:t>
            </a:r>
          </a:p>
          <a:p>
            <a:pPr lvl="1"/>
            <a:r>
              <a:rPr lang="en-US" dirty="0"/>
              <a:t>Fluid intelligence (Gf) </a:t>
            </a:r>
          </a:p>
          <a:p>
            <a:pPr lvl="2"/>
            <a:r>
              <a:rPr lang="en-US" dirty="0"/>
              <a:t>Basic reasoning</a:t>
            </a:r>
          </a:p>
          <a:p>
            <a:pPr lvl="1"/>
            <a:r>
              <a:rPr lang="en-US" dirty="0"/>
              <a:t>Crystallized intelligence (Gc)</a:t>
            </a:r>
          </a:p>
          <a:p>
            <a:pPr lvl="2"/>
            <a:r>
              <a:rPr lang="en-US" dirty="0"/>
              <a:t>Acquired knowledge (e.g. vocabulary tests)</a:t>
            </a:r>
          </a:p>
          <a:p>
            <a:r>
              <a:rPr lang="en-US" dirty="0"/>
              <a:t>Carroll (1993) using factor analytic studies	</a:t>
            </a:r>
          </a:p>
          <a:p>
            <a:pPr lvl="1"/>
            <a:r>
              <a:rPr lang="en-US" dirty="0"/>
              <a:t>Three stratum model</a:t>
            </a:r>
          </a:p>
          <a:p>
            <a:pPr lvl="2"/>
            <a:r>
              <a:rPr lang="en-US" dirty="0"/>
              <a:t>First order factors (several)</a:t>
            </a:r>
          </a:p>
          <a:p>
            <a:pPr lvl="2"/>
            <a:r>
              <a:rPr lang="en-US" dirty="0"/>
              <a:t>Second order factors (R. B. Cattell’s Gf, Gc)</a:t>
            </a:r>
          </a:p>
          <a:p>
            <a:pPr lvl="2"/>
            <a:r>
              <a:rPr lang="en-US" dirty="0"/>
              <a:t>Third order “</a:t>
            </a:r>
            <a:r>
              <a:rPr lang="en-US" i="1" dirty="0"/>
              <a:t>g</a:t>
            </a:r>
            <a:r>
              <a:rPr lang="en-US" dirty="0"/>
              <a:t>” (like Spearman’s)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 3 Developing Predictive Hypotheses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765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Specific Ks &amp; 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O*Net – three occupational skills list</a:t>
            </a:r>
          </a:p>
          <a:p>
            <a:pPr lvl="1"/>
            <a:r>
              <a:rPr lang="en-US" dirty="0"/>
              <a:t>Basic</a:t>
            </a:r>
          </a:p>
          <a:p>
            <a:pPr lvl="1"/>
            <a:r>
              <a:rPr lang="en-US" dirty="0"/>
              <a:t>Cross functional</a:t>
            </a:r>
          </a:p>
          <a:p>
            <a:pPr lvl="1"/>
            <a:r>
              <a:rPr lang="en-US" dirty="0"/>
              <a:t>Occupation specific</a:t>
            </a:r>
          </a:p>
          <a:p>
            <a:pPr lvl="1"/>
            <a:endParaRPr lang="en-US" dirty="0"/>
          </a:p>
          <a:p>
            <a:r>
              <a:rPr lang="en-US" i="1" dirty="0"/>
              <a:t>Think of some for the IO psychologist’s job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 3 Developing Predictive Hypotheses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84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Personality Constructs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Trait – habitual way of thinking or behaving in response to a variety of situations. </a:t>
            </a:r>
          </a:p>
          <a:p>
            <a:pPr lvl="1"/>
            <a:r>
              <a:rPr lang="en-US" dirty="0"/>
              <a:t>Value, goal, beh tendency to seek or avoid</a:t>
            </a:r>
          </a:p>
          <a:p>
            <a:pPr lvl="1"/>
            <a:r>
              <a:rPr lang="en-US" dirty="0"/>
              <a:t>Sometimes role specific</a:t>
            </a:r>
          </a:p>
          <a:p>
            <a:pPr lvl="2"/>
            <a:r>
              <a:rPr lang="en-US" i="1" dirty="0">
                <a:solidFill>
                  <a:srgbClr val="00B050"/>
                </a:solidFill>
              </a:rPr>
              <a:t>What does this mean?</a:t>
            </a:r>
          </a:p>
          <a:p>
            <a:pPr lvl="1"/>
            <a:r>
              <a:rPr lang="en-US" dirty="0"/>
              <a:t>Called “work styles” “occupational values” (O*Net)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 3 Developing Predictive Hypotheses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132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Five Factor Model (universal)</a:t>
            </a:r>
          </a:p>
          <a:p>
            <a:pPr lvl="1"/>
            <a:r>
              <a:rPr lang="en-US" i="1" dirty="0">
                <a:hlinkClick r:id="rId2"/>
              </a:rPr>
              <a:t>NEO (CANOE)</a:t>
            </a:r>
            <a:r>
              <a:rPr lang="en-US" i="1" dirty="0"/>
              <a:t> </a:t>
            </a:r>
            <a:r>
              <a:rPr lang="en-US" i="1" dirty="0">
                <a:solidFill>
                  <a:srgbClr val="00B050"/>
                </a:solidFill>
              </a:rPr>
              <a:t>Memorize the five traits</a:t>
            </a:r>
            <a:endParaRPr lang="en-US" i="1" dirty="0"/>
          </a:p>
          <a:p>
            <a:r>
              <a:rPr lang="en-US" dirty="0"/>
              <a:t>Guion &amp; Highhouse</a:t>
            </a:r>
          </a:p>
          <a:p>
            <a:pPr lvl="1"/>
            <a:r>
              <a:rPr lang="en-US" dirty="0"/>
              <a:t>Surgency (extravert, dominance, assertive)</a:t>
            </a:r>
          </a:p>
          <a:p>
            <a:pPr lvl="1"/>
            <a:r>
              <a:rPr lang="en-US" dirty="0"/>
              <a:t>Agreeableness (likeability, friendly)</a:t>
            </a:r>
          </a:p>
          <a:p>
            <a:pPr lvl="1"/>
            <a:r>
              <a:rPr lang="en-US" dirty="0"/>
              <a:t>Conscientiousness (responsible, dependable)</a:t>
            </a:r>
          </a:p>
          <a:p>
            <a:pPr lvl="1"/>
            <a:r>
              <a:rPr lang="en-US" dirty="0"/>
              <a:t>Emotional Stability </a:t>
            </a:r>
          </a:p>
          <a:p>
            <a:pPr lvl="1"/>
            <a:r>
              <a:rPr lang="en-US" dirty="0"/>
              <a:t>Open to experience (intellectance)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 3 Developing Predictive Hypotheses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22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Integrity and conscientiousness</a:t>
            </a:r>
          </a:p>
          <a:p>
            <a:pPr lvl="1"/>
            <a:r>
              <a:rPr lang="en-US" i="1" dirty="0"/>
              <a:t>Not engaging in counter-productive behavior</a:t>
            </a:r>
          </a:p>
          <a:p>
            <a:pPr lvl="2"/>
            <a:r>
              <a:rPr lang="en-US" i="1" dirty="0"/>
              <a:t>Stealing, </a:t>
            </a:r>
          </a:p>
          <a:p>
            <a:pPr lvl="2"/>
            <a:r>
              <a:rPr lang="en-US" i="1" dirty="0"/>
              <a:t>embezzlement</a:t>
            </a:r>
          </a:p>
          <a:p>
            <a:pPr lvl="2"/>
            <a:r>
              <a:rPr lang="en-US" i="1" dirty="0"/>
              <a:t>cheating customers</a:t>
            </a:r>
          </a:p>
          <a:p>
            <a:pPr lvl="2"/>
            <a:r>
              <a:rPr lang="en-US" i="1" dirty="0"/>
              <a:t>Others? </a:t>
            </a:r>
          </a:p>
          <a:p>
            <a:pPr lvl="1"/>
            <a:r>
              <a:rPr lang="en-US" i="1" dirty="0"/>
              <a:t>Trustworthy</a:t>
            </a:r>
          </a:p>
          <a:p>
            <a:pPr lvl="1"/>
            <a:r>
              <a:rPr lang="en-US" i="1" dirty="0"/>
              <a:t>Work hard without surveillance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 3 Developing Predictive Hypotheses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5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traits (just a few)</a:t>
            </a:r>
          </a:p>
          <a:p>
            <a:pPr lvl="1"/>
            <a:r>
              <a:rPr lang="en-US" dirty="0"/>
              <a:t>Core Self-evaluation (Judge, Eraz, Bono)</a:t>
            </a:r>
          </a:p>
          <a:p>
            <a:pPr lvl="1"/>
            <a:r>
              <a:rPr lang="en-US" dirty="0">
                <a:hlinkClick r:id="rId2"/>
              </a:rPr>
              <a:t>Locus of Control (Rotter)</a:t>
            </a:r>
            <a:endParaRPr lang="en-US" dirty="0"/>
          </a:p>
          <a:p>
            <a:pPr lvl="2"/>
            <a:r>
              <a:rPr lang="en-US" dirty="0">
                <a:hlinkClick r:id="rId3"/>
              </a:rPr>
              <a:t>Smith, Trompenaars &amp; Dugan (2007)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PA/NA (positive/ negative affect)</a:t>
            </a:r>
            <a:r>
              <a:rPr lang="en-US" dirty="0"/>
              <a:t> </a:t>
            </a:r>
          </a:p>
          <a:p>
            <a:pPr lvl="2"/>
            <a:r>
              <a:rPr lang="en-US" dirty="0">
                <a:hlinkClick r:id="rId5"/>
              </a:rPr>
              <a:t>Watson, Clark, Lee Tellegen</a:t>
            </a:r>
            <a:r>
              <a:rPr lang="en-US" dirty="0"/>
              <a:t> (1988)</a:t>
            </a:r>
          </a:p>
          <a:p>
            <a:pPr lvl="1"/>
            <a:r>
              <a:rPr lang="en-US" dirty="0"/>
              <a:t>GCOS</a:t>
            </a:r>
          </a:p>
          <a:p>
            <a:pPr lvl="2"/>
            <a:r>
              <a:rPr lang="it-IT" b="1" dirty="0">
                <a:hlinkClick r:id="rId6"/>
              </a:rPr>
              <a:t>General Causality Scale Description (Deci &amp; Ryan)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 3 Developing Predictive Hypotheses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297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Personality</a:t>
            </a:r>
            <a:br>
              <a:rPr lang="en-US" dirty="0"/>
            </a:br>
            <a:r>
              <a:rPr lang="en-US" dirty="0"/>
              <a:t>some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00B050"/>
                </a:solidFill>
              </a:rPr>
              <a:t>Are traits malleable?</a:t>
            </a:r>
          </a:p>
          <a:p>
            <a:r>
              <a:rPr lang="en-US" i="1" dirty="0">
                <a:solidFill>
                  <a:srgbClr val="00B050"/>
                </a:solidFill>
              </a:rPr>
              <a:t>Are they job specific?</a:t>
            </a:r>
          </a:p>
          <a:p>
            <a:r>
              <a:rPr lang="en-US" i="1" dirty="0">
                <a:solidFill>
                  <a:srgbClr val="00B050"/>
                </a:solidFill>
              </a:rPr>
              <a:t>How, if so should they be used in selection?</a:t>
            </a:r>
          </a:p>
          <a:p>
            <a:r>
              <a:rPr lang="en-US" i="1" dirty="0">
                <a:solidFill>
                  <a:srgbClr val="00B050"/>
                </a:solidFill>
              </a:rPr>
              <a:t>What needs to be done to improve their use?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 3 Developing Predictive Hypotheses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4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Conceptual &amp; Operational Definitions</a:t>
            </a:r>
            <a:br>
              <a:rPr lang="en-US" dirty="0"/>
            </a:br>
            <a:r>
              <a:rPr lang="en-US" sz="3600" dirty="0"/>
              <a:t>Predictors &amp;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F. Kerlinger’s definitions</a:t>
            </a:r>
            <a:endParaRPr lang="en-US" dirty="0"/>
          </a:p>
          <a:p>
            <a:pPr lvl="1"/>
            <a:r>
              <a:rPr lang="en-US" dirty="0"/>
              <a:t>Concept or construct: </a:t>
            </a:r>
            <a:r>
              <a:rPr lang="en-US" i="1" dirty="0">
                <a:solidFill>
                  <a:srgbClr val="00B050"/>
                </a:solidFill>
              </a:rPr>
              <a:t>What’s the difference?</a:t>
            </a:r>
          </a:p>
          <a:p>
            <a:pPr lvl="1"/>
            <a:r>
              <a:rPr lang="en-US" dirty="0"/>
              <a:t>Theory v. hypothesis: </a:t>
            </a:r>
            <a:r>
              <a:rPr lang="en-US" i="1" dirty="0">
                <a:solidFill>
                  <a:srgbClr val="00B050"/>
                </a:solidFill>
              </a:rPr>
              <a:t>what’s the difference? </a:t>
            </a:r>
          </a:p>
          <a:p>
            <a:r>
              <a:rPr lang="en-US" dirty="0"/>
              <a:t>Predictive Hypothesis: </a:t>
            </a:r>
          </a:p>
          <a:p>
            <a:pPr lvl="1"/>
            <a:r>
              <a:rPr lang="en-US" dirty="0"/>
              <a:t>Grounded in theory (explanation relationships)</a:t>
            </a:r>
          </a:p>
          <a:p>
            <a:pPr lvl="1"/>
            <a:r>
              <a:rPr lang="en-US" dirty="0"/>
              <a:t>Predictors &amp; Criteria: defined at two levels:</a:t>
            </a:r>
          </a:p>
          <a:p>
            <a:pPr lvl="2"/>
            <a:r>
              <a:rPr lang="en-US" i="1" dirty="0"/>
              <a:t>conceptual &amp; operational: What’s the difference?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 3 Developing Predictive Hypotheses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42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Physical and Sensory Competencies</a:t>
            </a:r>
            <a:br>
              <a:rPr lang="en-US" dirty="0"/>
            </a:br>
            <a:r>
              <a:rPr lang="en-US" sz="2700" i="1" dirty="0"/>
              <a:t>What effect has ADA had?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Physical Characteristics</a:t>
            </a:r>
          </a:p>
          <a:p>
            <a:pPr lvl="1"/>
            <a:r>
              <a:rPr lang="en-US" dirty="0"/>
              <a:t>At what cost are accommodations to the workplace (for ADA?)</a:t>
            </a:r>
          </a:p>
          <a:p>
            <a:pPr lvl="2"/>
            <a:r>
              <a:rPr lang="en-US" i="1" dirty="0">
                <a:solidFill>
                  <a:srgbClr val="00B050"/>
                </a:solidFill>
              </a:rPr>
              <a:t>Find some examples?</a:t>
            </a:r>
          </a:p>
          <a:p>
            <a:pPr lvl="2"/>
            <a:r>
              <a:rPr lang="en-US" i="1" dirty="0">
                <a:solidFill>
                  <a:srgbClr val="00B050"/>
                </a:solidFill>
              </a:rPr>
              <a:t>What role does human factors psych play?</a:t>
            </a:r>
          </a:p>
          <a:p>
            <a:r>
              <a:rPr lang="en-US" i="1" dirty="0"/>
              <a:t>Physical Abilities</a:t>
            </a:r>
          </a:p>
          <a:p>
            <a:pPr lvl="1"/>
            <a:r>
              <a:rPr lang="en-US" dirty="0"/>
              <a:t>E. Fleishman, R. Hogan (have studied them)</a:t>
            </a:r>
          </a:p>
          <a:p>
            <a:pPr lvl="2"/>
            <a:r>
              <a:rPr lang="en-US" i="1" dirty="0">
                <a:solidFill>
                  <a:srgbClr val="00B050"/>
                </a:solidFill>
              </a:rPr>
              <a:t>Are they important in sports?</a:t>
            </a:r>
          </a:p>
          <a:p>
            <a:pPr lvl="2"/>
            <a:r>
              <a:rPr lang="en-US" i="1" dirty="0">
                <a:solidFill>
                  <a:srgbClr val="00B050"/>
                </a:solidFill>
              </a:rPr>
              <a:t>Are they important in the military?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 3 Developing Predictive Hypotheses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22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Non-Cognitive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Emotional Intelligence (Goleman, ‘95)</a:t>
            </a:r>
          </a:p>
          <a:p>
            <a:pPr lvl="1"/>
            <a:r>
              <a:rPr lang="en-US" dirty="0"/>
              <a:t>Perceive, appraise, express emotions </a:t>
            </a:r>
          </a:p>
          <a:p>
            <a:pPr lvl="2"/>
            <a:r>
              <a:rPr lang="en-US" sz="2000" i="1" dirty="0"/>
              <a:t>(Mayer &amp; Salovey, ‘97)</a:t>
            </a:r>
          </a:p>
          <a:p>
            <a:pPr lvl="1"/>
            <a:r>
              <a:rPr lang="en-US" dirty="0"/>
              <a:t>Lacks conceptual coherence</a:t>
            </a:r>
          </a:p>
          <a:p>
            <a:pPr lvl="1"/>
            <a:r>
              <a:rPr lang="en-US" dirty="0"/>
              <a:t>Not psychometrically sound</a:t>
            </a:r>
          </a:p>
          <a:p>
            <a:pPr lvl="1"/>
            <a:r>
              <a:rPr lang="en-US" dirty="0"/>
              <a:t>Redundant with other measures?	</a:t>
            </a:r>
          </a:p>
          <a:p>
            <a:pPr lvl="2"/>
            <a:r>
              <a:rPr lang="en-US" dirty="0"/>
              <a:t>E.g. cognitive ability, personality traits?</a:t>
            </a:r>
          </a:p>
          <a:p>
            <a:pPr lvl="3"/>
            <a:r>
              <a:rPr lang="en-US" dirty="0"/>
              <a:t>(Matthews, Roberts, &amp; Zeidner, ‘04)</a:t>
            </a:r>
          </a:p>
          <a:p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 3 Developing Predictive Hypotheses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71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Experience, Education,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Credentials are rarely useful </a:t>
            </a:r>
          </a:p>
          <a:p>
            <a:pPr lvl="1"/>
            <a:r>
              <a:rPr lang="en-US" dirty="0"/>
              <a:t>Unless based on a Job Analysis</a:t>
            </a:r>
          </a:p>
          <a:p>
            <a:r>
              <a:rPr lang="en-US" dirty="0"/>
              <a:t>Some majors may be useful </a:t>
            </a:r>
          </a:p>
          <a:p>
            <a:pPr lvl="1"/>
            <a:r>
              <a:rPr lang="en-US" dirty="0"/>
              <a:t>If knowledge is comparable to professions</a:t>
            </a:r>
          </a:p>
          <a:p>
            <a:pPr lvl="2"/>
            <a:r>
              <a:rPr lang="en-US" i="1" dirty="0">
                <a:solidFill>
                  <a:srgbClr val="00B050"/>
                </a:solidFill>
              </a:rPr>
              <a:t>Can you think of some?</a:t>
            </a:r>
            <a:r>
              <a:rPr lang="en-US" i="1" dirty="0"/>
              <a:t>	</a:t>
            </a:r>
          </a:p>
          <a:p>
            <a:r>
              <a:rPr lang="en-US" dirty="0"/>
              <a:t>Can competencies be assessed via testing?</a:t>
            </a:r>
          </a:p>
          <a:p>
            <a:pPr lvl="1"/>
            <a:r>
              <a:rPr lang="en-US" dirty="0"/>
              <a:t>What would </a:t>
            </a:r>
            <a:r>
              <a:rPr lang="en-US" dirty="0">
                <a:hlinkClick r:id="rId2"/>
              </a:rPr>
              <a:t>Prometric </a:t>
            </a:r>
            <a:r>
              <a:rPr lang="en-US" dirty="0"/>
              <a:t>say?</a:t>
            </a:r>
          </a:p>
          <a:p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 3 Developing Predictive Hypotheses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3104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Selection Predictors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 Technical (often needed)</a:t>
            </a:r>
          </a:p>
          <a:p>
            <a:r>
              <a:rPr lang="en-US" dirty="0"/>
              <a:t>Stevens &amp; Campion (‘94)	Team KSAs</a:t>
            </a:r>
          </a:p>
          <a:p>
            <a:pPr lvl="2"/>
            <a:r>
              <a:rPr lang="en-US" sz="2600" dirty="0"/>
              <a:t>Interpersonal &amp; Self-management</a:t>
            </a:r>
          </a:p>
          <a:p>
            <a:pPr lvl="2"/>
            <a:r>
              <a:rPr lang="en-US" sz="2200" dirty="0">
                <a:hlinkClick r:id="rId2"/>
              </a:rPr>
              <a:t>The knowledge, skill, and ability requirements for teamwork: Implications for human resource management  (</a:t>
            </a:r>
            <a:r>
              <a:rPr lang="en-US" sz="2200" dirty="0">
                <a:effectLst/>
                <a:hlinkClick r:id="rId2"/>
              </a:rPr>
              <a:t>Michael J. Stevens Michael A. Campion, ‘94)</a:t>
            </a:r>
            <a:endParaRPr lang="en-US" sz="2200" dirty="0"/>
          </a:p>
          <a:p>
            <a:pPr lvl="2"/>
            <a:r>
              <a:rPr lang="en-US" sz="2200" dirty="0">
                <a:hlinkClick r:id="rId3"/>
              </a:rPr>
              <a:t>Staffing Work Teams: Development and Validation of a Selection Test for Teamwork Settings</a:t>
            </a:r>
            <a:r>
              <a:rPr lang="en-US" sz="2200" dirty="0"/>
              <a:t> (Stevens &amp; Campion, ‘99)</a:t>
            </a:r>
          </a:p>
          <a:p>
            <a:pPr lvl="2"/>
            <a:r>
              <a:rPr lang="en-US" sz="2200" dirty="0">
                <a:hlinkClick r:id="rId4"/>
              </a:rPr>
              <a:t>Selection in Teams: An Exploration of the Teamwork Knowledge, Skills, and Ability Test (McClough &amp; Rogelberg, ‘03)</a:t>
            </a:r>
            <a:endParaRPr lang="en-US" sz="2200" dirty="0"/>
          </a:p>
          <a:p>
            <a:pPr lvl="2"/>
            <a:r>
              <a:rPr lang="en-US" sz="2200" dirty="0">
                <a:hlinkClick r:id="rId5"/>
              </a:rPr>
              <a:t>Use of situational judgment tests to predict job performance: A clarification of the literature. (McDaniel, et al. ‘01)</a:t>
            </a:r>
            <a:endParaRPr lang="en-US" sz="2200" dirty="0"/>
          </a:p>
          <a:p>
            <a:pPr lvl="2"/>
            <a:endParaRPr lang="en-US" sz="2000" dirty="0"/>
          </a:p>
          <a:p>
            <a:pPr marL="0" indent="0">
              <a:buNone/>
            </a:pPr>
            <a:endParaRPr lang="en-US" sz="2800" dirty="0"/>
          </a:p>
          <a:p>
            <a:pPr lvl="2"/>
            <a:endParaRPr lang="en-US" sz="1400" b="1" dirty="0"/>
          </a:p>
          <a:p>
            <a:pPr marL="1371600" lvl="3" indent="0">
              <a:buNone/>
            </a:pPr>
            <a:endParaRPr lang="en-US" b="1" dirty="0"/>
          </a:p>
          <a:p>
            <a:pPr marL="1371600" lvl="3" indent="0">
              <a:buNone/>
            </a:pPr>
            <a:endParaRPr lang="en-US" b="1" dirty="0"/>
          </a:p>
          <a:p>
            <a:pPr marL="1371600" lvl="3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 3 Developing Predictive Hypotheses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Predictors (KSAOs, other attributes)</a:t>
            </a:r>
          </a:p>
          <a:p>
            <a:pPr lvl="1"/>
            <a:r>
              <a:rPr lang="en-US" sz="2400" dirty="0"/>
              <a:t>(independent vars for experimental research)</a:t>
            </a:r>
          </a:p>
          <a:p>
            <a:pPr lvl="2"/>
            <a:r>
              <a:rPr lang="en-US" sz="2000" i="1" dirty="0">
                <a:solidFill>
                  <a:srgbClr val="00B050"/>
                </a:solidFill>
              </a:rPr>
              <a:t>Give some examples with operational definitions</a:t>
            </a:r>
          </a:p>
          <a:p>
            <a:r>
              <a:rPr lang="en-US" dirty="0"/>
              <a:t>Criteria (performance/results)</a:t>
            </a:r>
          </a:p>
          <a:p>
            <a:pPr lvl="1"/>
            <a:r>
              <a:rPr lang="en-US" sz="2400" dirty="0"/>
              <a:t>Outcomes (dependent vars for experimental research)</a:t>
            </a:r>
          </a:p>
          <a:p>
            <a:pPr lvl="2"/>
            <a:r>
              <a:rPr lang="en-US" sz="2000" i="1" dirty="0">
                <a:solidFill>
                  <a:srgbClr val="00B050"/>
                </a:solidFill>
              </a:rPr>
              <a:t>Give some examples with operational definitions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 3 Developing Predictive Hypotheses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22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Theory Building and Testing </a:t>
            </a:r>
            <a:br>
              <a:rPr lang="en-US" dirty="0"/>
            </a:br>
            <a:r>
              <a:rPr lang="en-US" sz="2200" dirty="0"/>
              <a:t>fig 3.1 p 53 (2</a:t>
            </a:r>
            <a:r>
              <a:rPr lang="en-US" sz="2200" baseline="30000" dirty="0"/>
              <a:t>nd</a:t>
            </a:r>
            <a:r>
              <a:rPr lang="en-US" sz="2200" dirty="0"/>
              <a:t> 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 1. Theory: </a:t>
            </a:r>
          </a:p>
          <a:p>
            <a:pPr lvl="1"/>
            <a:r>
              <a:rPr lang="en-US" sz="2400" dirty="0"/>
              <a:t>predictor </a:t>
            </a:r>
            <a:r>
              <a:rPr lang="en-US" sz="2400" i="1" dirty="0">
                <a:solidFill>
                  <a:srgbClr val="FF0000"/>
                </a:solidFill>
              </a:rPr>
              <a:t>construct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(height) is related to </a:t>
            </a:r>
          </a:p>
          <a:p>
            <a:pPr lvl="1"/>
            <a:r>
              <a:rPr lang="en-US" sz="2400" dirty="0"/>
              <a:t>criterion </a:t>
            </a:r>
            <a:r>
              <a:rPr lang="en-US" sz="2400" i="1" dirty="0">
                <a:solidFill>
                  <a:srgbClr val="FF0000"/>
                </a:solidFill>
              </a:rPr>
              <a:t>construct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(</a:t>
            </a:r>
            <a:r>
              <a:rPr lang="en-US" sz="2400" dirty="0" err="1"/>
              <a:t>basketballability</a:t>
            </a:r>
            <a:r>
              <a:rPr lang="en-US" sz="2400" dirty="0"/>
              <a:t>)</a:t>
            </a:r>
          </a:p>
          <a:p>
            <a:r>
              <a:rPr lang="en-US" sz="2400" dirty="0"/>
              <a:t>2. Predictive hypothesis (testable):</a:t>
            </a:r>
          </a:p>
          <a:p>
            <a:pPr lvl="1"/>
            <a:r>
              <a:rPr lang="en-US" sz="2400" dirty="0"/>
              <a:t>predictor </a:t>
            </a:r>
            <a:r>
              <a:rPr lang="en-US" sz="2400" i="1" dirty="0">
                <a:solidFill>
                  <a:srgbClr val="00B050"/>
                </a:solidFill>
              </a:rPr>
              <a:t>measure</a:t>
            </a:r>
            <a:r>
              <a:rPr lang="en-US" sz="2400" i="1" dirty="0"/>
              <a:t> </a:t>
            </a:r>
            <a:r>
              <a:rPr lang="en-US" sz="2400" dirty="0"/>
              <a:t>(height in inches) is related to </a:t>
            </a:r>
          </a:p>
          <a:p>
            <a:pPr lvl="1"/>
            <a:r>
              <a:rPr lang="en-US" sz="2400" dirty="0"/>
              <a:t>Criterion </a:t>
            </a:r>
            <a:r>
              <a:rPr lang="en-US" sz="2400" i="1" dirty="0">
                <a:solidFill>
                  <a:srgbClr val="00B050"/>
                </a:solidFill>
              </a:rPr>
              <a:t>measure</a:t>
            </a:r>
            <a:r>
              <a:rPr lang="en-US" sz="2400" i="1" dirty="0"/>
              <a:t> </a:t>
            </a:r>
            <a:r>
              <a:rPr lang="en-US" sz="2400" dirty="0"/>
              <a:t>(number of dunks in 2 minutes)</a:t>
            </a:r>
          </a:p>
          <a:p>
            <a:r>
              <a:rPr lang="en-US" sz="2400" dirty="0"/>
              <a:t>3. Predictor </a:t>
            </a:r>
            <a:r>
              <a:rPr lang="en-US" sz="2400" i="1" dirty="0">
                <a:solidFill>
                  <a:srgbClr val="00B050"/>
                </a:solidFill>
              </a:rPr>
              <a:t>measure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is valid measure of height</a:t>
            </a:r>
          </a:p>
          <a:p>
            <a:r>
              <a:rPr lang="en-US" sz="2400" dirty="0"/>
              <a:t>4. Criterion </a:t>
            </a:r>
            <a:r>
              <a:rPr lang="en-US" sz="2400" i="1" dirty="0">
                <a:solidFill>
                  <a:srgbClr val="00B050"/>
                </a:solidFill>
              </a:rPr>
              <a:t>measure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is a valid measure of </a:t>
            </a:r>
            <a:r>
              <a:rPr lang="en-US" sz="2400" dirty="0" err="1"/>
              <a:t>basketballability</a:t>
            </a:r>
            <a:endParaRPr lang="en-US" sz="2400" dirty="0"/>
          </a:p>
          <a:p>
            <a:r>
              <a:rPr lang="en-US" sz="2400" dirty="0"/>
              <a:t>5. Predictor </a:t>
            </a:r>
            <a:r>
              <a:rPr lang="en-US" sz="2400" i="1" dirty="0">
                <a:solidFill>
                  <a:srgbClr val="00B050"/>
                </a:solidFill>
              </a:rPr>
              <a:t>measure</a:t>
            </a:r>
            <a:r>
              <a:rPr lang="en-US" sz="2400" i="1" dirty="0"/>
              <a:t> </a:t>
            </a:r>
            <a:r>
              <a:rPr lang="en-US" sz="2400" dirty="0"/>
              <a:t>is related to the Criterion </a:t>
            </a:r>
            <a:r>
              <a:rPr lang="en-US" sz="2400" i="1" dirty="0">
                <a:solidFill>
                  <a:srgbClr val="FF0000"/>
                </a:solidFill>
              </a:rPr>
              <a:t>construct</a:t>
            </a:r>
          </a:p>
          <a:p>
            <a:pPr lvl="1"/>
            <a:r>
              <a:rPr lang="en-US" sz="2000" b="1" i="1" dirty="0"/>
              <a:t>(confirms prediction and supports theory)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 3 Developing Predictive Hypotheses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43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Theory and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Specification of Population</a:t>
            </a:r>
          </a:p>
          <a:p>
            <a:pPr lvl="1"/>
            <a:r>
              <a:rPr lang="en-US" dirty="0"/>
              <a:t>For what populations does the theory hold?</a:t>
            </a:r>
          </a:p>
          <a:p>
            <a:pPr lvl="2"/>
            <a:r>
              <a:rPr lang="en-US" dirty="0"/>
              <a:t>Why would this be important? </a:t>
            </a:r>
          </a:p>
          <a:p>
            <a:pPr lvl="2"/>
            <a:r>
              <a:rPr lang="en-US" dirty="0"/>
              <a:t>Give some examples, </a:t>
            </a:r>
          </a:p>
          <a:p>
            <a:pPr lvl="3"/>
            <a:r>
              <a:rPr lang="en-US" i="1" dirty="0">
                <a:solidFill>
                  <a:srgbClr val="00B050"/>
                </a:solidFill>
              </a:rPr>
              <a:t>e.g. women in the military?</a:t>
            </a:r>
          </a:p>
          <a:p>
            <a:pPr lvl="3"/>
            <a:r>
              <a:rPr lang="en-US" i="1" dirty="0">
                <a:solidFill>
                  <a:srgbClr val="00B050"/>
                </a:solidFill>
              </a:rPr>
              <a:t>Geographical differences?</a:t>
            </a:r>
          </a:p>
          <a:p>
            <a:r>
              <a:rPr lang="en-US" dirty="0"/>
              <a:t>Specification of time intervals</a:t>
            </a:r>
          </a:p>
          <a:p>
            <a:pPr lvl="1"/>
            <a:r>
              <a:rPr lang="en-US" dirty="0"/>
              <a:t>What’s the optimal timeframe for criterion collection?</a:t>
            </a:r>
          </a:p>
          <a:p>
            <a:pPr lvl="2"/>
            <a:r>
              <a:rPr lang="en-US" i="1" dirty="0">
                <a:solidFill>
                  <a:srgbClr val="00B050"/>
                </a:solidFill>
              </a:rPr>
              <a:t> What should be the length of time for criterion collection?</a:t>
            </a:r>
          </a:p>
          <a:p>
            <a:pPr lvl="3"/>
            <a:r>
              <a:rPr lang="en-US" i="1" dirty="0">
                <a:solidFill>
                  <a:srgbClr val="00B050"/>
                </a:solidFill>
              </a:rPr>
              <a:t>Give examples for jobs with different learning curves</a:t>
            </a:r>
          </a:p>
          <a:p>
            <a:pPr marL="1371600" lvl="3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 3 Developing Predictive Hypotheses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967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Theory of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is a construct</a:t>
            </a:r>
          </a:p>
          <a:p>
            <a:pPr lvl="1"/>
            <a:r>
              <a:rPr lang="en-US" dirty="0"/>
              <a:t>“Can do” examples: </a:t>
            </a:r>
          </a:p>
          <a:p>
            <a:pPr lvl="2"/>
            <a:r>
              <a:rPr lang="en-US" dirty="0"/>
              <a:t>Skills</a:t>
            </a:r>
          </a:p>
          <a:p>
            <a:pPr lvl="2"/>
            <a:r>
              <a:rPr lang="en-US" dirty="0"/>
              <a:t>Knowledges</a:t>
            </a:r>
          </a:p>
          <a:p>
            <a:pPr lvl="3"/>
            <a:r>
              <a:rPr lang="en-US" dirty="0"/>
              <a:t>Declarative knowledge</a:t>
            </a:r>
          </a:p>
          <a:p>
            <a:pPr lvl="3"/>
            <a:r>
              <a:rPr lang="en-US" dirty="0"/>
              <a:t>Procedural knowledge</a:t>
            </a:r>
          </a:p>
          <a:p>
            <a:pPr lvl="2"/>
            <a:r>
              <a:rPr lang="en-US" dirty="0"/>
              <a:t>Abilities </a:t>
            </a:r>
          </a:p>
          <a:p>
            <a:pPr lvl="3"/>
            <a:r>
              <a:rPr lang="en-US" dirty="0"/>
              <a:t>Aptitude</a:t>
            </a:r>
          </a:p>
          <a:p>
            <a:pPr lvl="3"/>
            <a:r>
              <a:rPr lang="en-US" dirty="0"/>
              <a:t>Competencies -</a:t>
            </a:r>
          </a:p>
          <a:p>
            <a:pPr lvl="1"/>
            <a:r>
              <a:rPr lang="en-US" dirty="0"/>
              <a:t>Motivation  (“will do”)</a:t>
            </a:r>
          </a:p>
          <a:p>
            <a:pPr lvl="2"/>
            <a:r>
              <a:rPr lang="en-US" dirty="0"/>
              <a:t>Direction, degree, persistence of effort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3 Developing Predictive Hypotheses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01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</a:t>
            </a:r>
            <a:r>
              <a:rPr lang="en-US" sz="1600" dirty="0"/>
              <a:t>(</a:t>
            </a:r>
            <a:r>
              <a:rPr lang="en-US" sz="1600" dirty="0" err="1"/>
              <a:t>con’t</a:t>
            </a:r>
            <a:r>
              <a:rPr lang="en-US" sz="1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Lewin’s formula?</a:t>
            </a:r>
          </a:p>
          <a:p>
            <a:pPr lvl="1"/>
            <a:r>
              <a:rPr lang="en-US" sz="2400" i="1" dirty="0">
                <a:solidFill>
                  <a:srgbClr val="00B050"/>
                </a:solidFill>
              </a:rPr>
              <a:t>What is it? </a:t>
            </a:r>
          </a:p>
          <a:p>
            <a:r>
              <a:rPr lang="en-US" sz="2400" dirty="0"/>
              <a:t>Campbell’s 8 factor model of Job Performance and Competence</a:t>
            </a:r>
          </a:p>
          <a:p>
            <a:pPr lvl="2"/>
            <a:r>
              <a:rPr lang="en-US" sz="1800" i="1"/>
              <a:t>Table 3.1 (2</a:t>
            </a:r>
            <a:r>
              <a:rPr lang="en-US" sz="1800" i="1" baseline="30000"/>
              <a:t>nd</a:t>
            </a:r>
            <a:r>
              <a:rPr lang="en-US" sz="1800" i="1"/>
              <a:t> ed)</a:t>
            </a:r>
            <a:endParaRPr lang="en-US" sz="1800" i="1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Task Performance and Job Knowledge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Motivation and Effort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Quality of Work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Communication Ability (Oral &amp; Written)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Leadership / Supervision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Administrative Competence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Teamwork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Emotional Intelligence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 3 Developing Predictive Hypotheses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99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Specifying functional relationships</a:t>
            </a:r>
          </a:p>
          <a:p>
            <a:pPr lvl="1"/>
            <a:r>
              <a:rPr lang="en-US" dirty="0"/>
              <a:t>Linear</a:t>
            </a:r>
          </a:p>
          <a:p>
            <a:pPr lvl="2"/>
            <a:r>
              <a:rPr lang="en-US" i="1" dirty="0">
                <a:solidFill>
                  <a:srgbClr val="00B050"/>
                </a:solidFill>
              </a:rPr>
              <a:t>Give examples linear relationships </a:t>
            </a:r>
          </a:p>
          <a:p>
            <a:pPr lvl="1"/>
            <a:r>
              <a:rPr lang="en-US" dirty="0"/>
              <a:t>Curvilinear </a:t>
            </a:r>
          </a:p>
          <a:p>
            <a:pPr lvl="2"/>
            <a:r>
              <a:rPr lang="en-US" i="1" dirty="0">
                <a:solidFill>
                  <a:srgbClr val="00B050"/>
                </a:solidFill>
              </a:rPr>
              <a:t>Give examples of curvilinear relationships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 3 Developing Predictive Hypotheses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37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Criterion constructs</a:t>
            </a:r>
          </a:p>
          <a:p>
            <a:pPr lvl="1"/>
            <a:r>
              <a:rPr lang="en-US" i="1" dirty="0"/>
              <a:t>Inferring Constructs from Measures</a:t>
            </a:r>
          </a:p>
          <a:p>
            <a:pPr lvl="1"/>
            <a:r>
              <a:rPr lang="en-US" i="1" dirty="0"/>
              <a:t>A theory of Performance </a:t>
            </a:r>
          </a:p>
          <a:p>
            <a:pPr lvl="1"/>
            <a:r>
              <a:rPr lang="en-US" i="1" dirty="0"/>
              <a:t>Performance Components and Determinants</a:t>
            </a:r>
          </a:p>
          <a:p>
            <a:pPr lvl="1"/>
            <a:r>
              <a:rPr lang="en-US" i="1" dirty="0"/>
              <a:t>Contextual Behavior</a:t>
            </a:r>
          </a:p>
          <a:p>
            <a:pPr lvl="1"/>
            <a:r>
              <a:rPr lang="en-US" i="1" dirty="0"/>
              <a:t>Trainability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 3 Developing Predictive Hypotheses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93FB-1A45-4B1B-BC0E-036E9D4E933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8821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4109</TotalTime>
  <Words>1046</Words>
  <Application>Microsoft Office PowerPoint</Application>
  <PresentationFormat>On-screen Show (4:3)</PresentationFormat>
  <Paragraphs>250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Retrospect</vt:lpstr>
      <vt:lpstr>Chapter 3 Developing Predictive Hypotheses</vt:lpstr>
      <vt:lpstr>Conceptual &amp; Operational Definitions Predictors &amp; Criteria</vt:lpstr>
      <vt:lpstr>PowerPoint Presentation</vt:lpstr>
      <vt:lpstr> Theory Building and Testing  fig 3.1 p 53 (2nd ed)</vt:lpstr>
      <vt:lpstr>Theory and Practice</vt:lpstr>
      <vt:lpstr>A Theory of Performance</vt:lpstr>
      <vt:lpstr>Performance (con’t)</vt:lpstr>
      <vt:lpstr>PowerPoint Presentation</vt:lpstr>
      <vt:lpstr>Criteria</vt:lpstr>
      <vt:lpstr>Predictors &amp; Predictive Hypotheses</vt:lpstr>
      <vt:lpstr>Cognitive </vt:lpstr>
      <vt:lpstr>Cognitive Abilities</vt:lpstr>
      <vt:lpstr>GMA</vt:lpstr>
      <vt:lpstr>Job Specific Ks &amp; Ss</vt:lpstr>
      <vt:lpstr>Personality Constructs</vt:lpstr>
      <vt:lpstr>Personality</vt:lpstr>
      <vt:lpstr>Personality</vt:lpstr>
      <vt:lpstr>Personality</vt:lpstr>
      <vt:lpstr>Personality some questions</vt:lpstr>
      <vt:lpstr>Physical and Sensory Competencies What effect has ADA had?</vt:lpstr>
      <vt:lpstr>Non-Cognitive</vt:lpstr>
      <vt:lpstr>Experience, Education, Training</vt:lpstr>
      <vt:lpstr>Team Selection Predictors</vt:lpstr>
    </vt:vector>
  </TitlesOfParts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Developing Predictive Hypotheses</dc:title>
  <dc:creator>updater</dc:creator>
  <cp:lastModifiedBy>Thomas Mitchell</cp:lastModifiedBy>
  <cp:revision>45</cp:revision>
  <cp:lastPrinted>2017-09-06T17:26:36Z</cp:lastPrinted>
  <dcterms:created xsi:type="dcterms:W3CDTF">2014-07-27T18:20:30Z</dcterms:created>
  <dcterms:modified xsi:type="dcterms:W3CDTF">2019-09-03T16:51:35Z</dcterms:modified>
</cp:coreProperties>
</file>