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6303" autoAdjust="0"/>
  </p:normalViewPr>
  <p:slideViewPr>
    <p:cSldViewPr snapToGrid="0">
      <p:cViewPr varScale="1">
        <p:scale>
          <a:sx n="61" d="100"/>
          <a:sy n="61" d="100"/>
        </p:scale>
        <p:origin x="4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F6774-8347-4162-AC4C-CEB910494ED8}" type="datetimeFigureOut">
              <a:rPr lang="en-US" smtClean="0"/>
              <a:t>10/22/2019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F8979-5365-442B-A66F-77BCB9F995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8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F8979-5365-442B-A66F-77BCB9F995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8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F8979-5365-442B-A66F-77BCB9F9950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4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this ignore realities of selection procedures?</a:t>
            </a:r>
          </a:p>
          <a:p>
            <a:r>
              <a:rPr lang="en-US" dirty="0"/>
              <a:t>Does it ignore the purpose of developing </a:t>
            </a:r>
            <a:r>
              <a:rPr lang="en-US" dirty="0" err="1"/>
              <a:t>selectin</a:t>
            </a:r>
            <a:r>
              <a:rPr lang="en-US" dirty="0"/>
              <a:t> procedures…to hire the most qualified and improve work productivity?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F8979-5365-442B-A66F-77BCB9F9950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0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76B-7C12-46F5-8051-2397A6758467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1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8DE-02EC-4B5C-BB29-D64F93D03625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8556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8DE-02EC-4B5C-BB29-D64F93D03625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340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8DE-02EC-4B5C-BB29-D64F93D03625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81995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8DE-02EC-4B5C-BB29-D64F93D03625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3772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8DE-02EC-4B5C-BB29-D64F93D03625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9139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8DE-02EC-4B5C-BB29-D64F93D03625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4438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A0DA-1FE6-47C7-AA9F-7CDEECF453C4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58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F045-F49A-4189-9652-75F471424615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0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6ED7-ED54-4748-8F8E-6DD10EEC5374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1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81D7-5317-4A7E-B5CD-47CD42CB87EF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5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9864-F4D7-401A-A246-AAA4C0EBEA2C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9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EA5-8422-4B88-9F7A-B311BFF87F7E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9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D481-4838-4280-AB27-D582134A9E53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2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AC38-4C82-4492-97F3-52BBC713EC99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2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B2F9-BE80-496C-B1DA-64568D7E1749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3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E339-2622-41D8-85A4-BDA9CC897716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1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F618DE-02EC-4B5C-BB29-D64F93D03625}" type="datetime1">
              <a:rPr lang="en-US" smtClean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847CA-C46C-412D-96CB-E52D9A7C4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6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ciconsult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nkedin.com/pub/eric-dunleavy/5/659/1b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4 </a:t>
            </a:r>
            <a:br>
              <a:rPr lang="en-US" dirty="0"/>
            </a:br>
            <a:r>
              <a:rPr lang="en-US" dirty="0"/>
              <a:t>What’s Legal and What’s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Title VII</a:t>
            </a:r>
          </a:p>
          <a:p>
            <a:r>
              <a:rPr lang="en-US" i="1" dirty="0"/>
              <a:t>Uniform Guidelines</a:t>
            </a:r>
          </a:p>
          <a:p>
            <a:r>
              <a:rPr lang="en-US" i="1" dirty="0"/>
              <a:t>Affirmative Action</a:t>
            </a:r>
          </a:p>
          <a:p>
            <a:r>
              <a:rPr lang="en-US" i="1" dirty="0"/>
              <a:t>Negligent Hiring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and Record keeping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Extensive, but essential – employers need help!</a:t>
            </a:r>
          </a:p>
          <a:p>
            <a:r>
              <a:rPr lang="en-US" dirty="0"/>
              <a:t>Consult </a:t>
            </a:r>
            <a:r>
              <a:rPr lang="en-US" dirty="0">
                <a:hlinkClick r:id="rId3"/>
              </a:rPr>
              <a:t>DCI Consulting Group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Eric Dunleavy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5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508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Case Law – EEO - Some Court Decisions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2200" i="1" dirty="0"/>
              <a:t>Judicial interpretations of statues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2100"/>
            <a:ext cx="8946541" cy="46862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Griggs v. Duke Power ‘71</a:t>
            </a:r>
          </a:p>
          <a:p>
            <a:pPr lvl="2"/>
            <a:r>
              <a:rPr lang="en-US" dirty="0"/>
              <a:t>Intent v. </a:t>
            </a:r>
            <a:r>
              <a:rPr lang="en-US" b="1" dirty="0"/>
              <a:t>effect &lt;-</a:t>
            </a:r>
          </a:p>
          <a:p>
            <a:pPr lvl="2"/>
            <a:r>
              <a:rPr lang="en-US" dirty="0"/>
              <a:t>Business necessity  &amp; job relatedness (essential)</a:t>
            </a:r>
          </a:p>
          <a:p>
            <a:pPr lvl="3"/>
            <a:r>
              <a:rPr lang="en-US" i="1" dirty="0">
                <a:solidFill>
                  <a:srgbClr val="00B050"/>
                </a:solidFill>
              </a:rPr>
              <a:t>Give examples</a:t>
            </a:r>
          </a:p>
          <a:p>
            <a:pPr lvl="2"/>
            <a:r>
              <a:rPr lang="en-US" dirty="0"/>
              <a:t>Job-relatedness (is not necessarily the same as business necessity)</a:t>
            </a:r>
          </a:p>
          <a:p>
            <a:pPr lvl="2"/>
            <a:r>
              <a:rPr lang="en-US" dirty="0"/>
              <a:t>Deference to Guidelines (in subsequent cases)</a:t>
            </a:r>
          </a:p>
          <a:p>
            <a:pPr lvl="2"/>
            <a:r>
              <a:rPr lang="en-US" dirty="0"/>
              <a:t>Use of tests for job qualifications</a:t>
            </a:r>
          </a:p>
          <a:p>
            <a:pPr lvl="3"/>
            <a:r>
              <a:rPr lang="en-US" dirty="0"/>
              <a:t>Must be job related</a:t>
            </a:r>
          </a:p>
          <a:p>
            <a:r>
              <a:rPr lang="en-US" dirty="0"/>
              <a:t>McDonald Douglas Corp. v. Green (1973)</a:t>
            </a:r>
          </a:p>
          <a:p>
            <a:pPr lvl="2"/>
            <a:r>
              <a:rPr lang="en-US" dirty="0"/>
              <a:t>Percy Green was fired for illegal acts against the company</a:t>
            </a:r>
          </a:p>
          <a:p>
            <a:pPr lvl="2"/>
            <a:r>
              <a:rPr lang="en-US" dirty="0"/>
              <a:t>He reapplied for same position and when rejected, filed discrimination suit</a:t>
            </a:r>
          </a:p>
          <a:p>
            <a:pPr lvl="2"/>
            <a:r>
              <a:rPr lang="en-US" dirty="0"/>
              <a:t>Supreme court held that he met the burden necessary for a “prima facie” claim under  “disparate treatment”</a:t>
            </a:r>
          </a:p>
          <a:p>
            <a:pPr marL="914400" lvl="2" indent="0">
              <a:buNone/>
            </a:pPr>
            <a:endParaRPr lang="en-US" i="1" dirty="0">
              <a:solidFill>
                <a:srgbClr val="FFFF00"/>
              </a:solidFill>
            </a:endParaRPr>
          </a:p>
          <a:p>
            <a:pPr lvl="3"/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0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8056"/>
          </a:xfrm>
        </p:spPr>
        <p:txBody>
          <a:bodyPr/>
          <a:lstStyle/>
          <a:p>
            <a:r>
              <a:rPr lang="en-US" dirty="0"/>
              <a:t>More cases…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90416"/>
            <a:ext cx="8946541" cy="5114866"/>
          </a:xfrm>
        </p:spPr>
        <p:txBody>
          <a:bodyPr>
            <a:normAutofit fontScale="92500"/>
          </a:bodyPr>
          <a:lstStyle/>
          <a:p>
            <a:r>
              <a:rPr lang="en-US" dirty="0"/>
              <a:t>Regents, U. Ca v. Bakke (Title VI Education)</a:t>
            </a:r>
          </a:p>
          <a:p>
            <a:pPr lvl="3"/>
            <a:r>
              <a:rPr lang="en-US" sz="2000" i="1" dirty="0"/>
              <a:t>Has implications for Title VII</a:t>
            </a:r>
          </a:p>
          <a:p>
            <a:pPr lvl="1"/>
            <a:r>
              <a:rPr lang="en-US" sz="2000" dirty="0"/>
              <a:t>Blacks admitted at Davis Med School with lower scores</a:t>
            </a:r>
          </a:p>
          <a:p>
            <a:pPr lvl="1"/>
            <a:r>
              <a:rPr lang="en-US" sz="2000" dirty="0"/>
              <a:t>Supreme Court Ruled:</a:t>
            </a:r>
          </a:p>
          <a:p>
            <a:pPr lvl="2"/>
            <a:r>
              <a:rPr lang="en-US" sz="2000" dirty="0"/>
              <a:t>Admissions system was unacceptable – admit Bakke</a:t>
            </a:r>
          </a:p>
          <a:p>
            <a:pPr lvl="2"/>
            <a:r>
              <a:rPr lang="en-US" sz="2000" dirty="0"/>
              <a:t>But race can be considered, just not a two track system</a:t>
            </a:r>
          </a:p>
          <a:p>
            <a:pPr lvl="3"/>
            <a:r>
              <a:rPr lang="en-US" sz="2000" i="1" dirty="0">
                <a:solidFill>
                  <a:srgbClr val="FFFF00"/>
                </a:solidFill>
              </a:rPr>
              <a:t>How  can consideration of race  avoid discriminating against whites?</a:t>
            </a:r>
            <a:r>
              <a:rPr lang="en-US" sz="2000" i="1" dirty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en-US" sz="2400" dirty="0"/>
              <a:t>Guardian v. New York (1980)</a:t>
            </a:r>
          </a:p>
          <a:p>
            <a:pPr lvl="2"/>
            <a:r>
              <a:rPr lang="en-US" sz="2200" dirty="0"/>
              <a:t>Simplified Guidelines to 5 attributes for a test to be considered valid: </a:t>
            </a:r>
          </a:p>
          <a:p>
            <a:pPr lvl="2"/>
            <a:r>
              <a:rPr lang="en-US" sz="2200" dirty="0"/>
              <a:t>(1) JA (2) constructed well (3) job-related  (4) representative of the job (5) scores must be related to better performance.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89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7518"/>
          </a:xfrm>
        </p:spPr>
        <p:txBody>
          <a:bodyPr/>
          <a:lstStyle/>
          <a:p>
            <a:r>
              <a:rPr lang="en-US" dirty="0"/>
              <a:t>Even more Legal cases…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50236"/>
            <a:ext cx="8946541" cy="497699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Connecticut v. Teal (‘72) “individual” not “equality for a group”</a:t>
            </a:r>
          </a:p>
          <a:p>
            <a:pPr lvl="1"/>
            <a:r>
              <a:rPr lang="en-US" sz="2000" dirty="0"/>
              <a:t>Any </a:t>
            </a:r>
            <a:r>
              <a:rPr lang="en-US" sz="2000" i="1" dirty="0"/>
              <a:t>component</a:t>
            </a:r>
            <a:r>
              <a:rPr lang="en-US" sz="2000" dirty="0"/>
              <a:t> (promotion test) that had adverse impact must be shown to be job related</a:t>
            </a:r>
          </a:p>
          <a:p>
            <a:pPr lvl="1"/>
            <a:r>
              <a:rPr lang="en-US" sz="2000" dirty="0"/>
              <a:t>Each hurdle in “multiple hurdles” must be considered</a:t>
            </a:r>
          </a:p>
          <a:p>
            <a:endParaRPr lang="en-US" dirty="0"/>
          </a:p>
          <a:p>
            <a:r>
              <a:rPr lang="en-US" dirty="0"/>
              <a:t>Watson v. Fort Worth Bank &amp; Trust (‘88) </a:t>
            </a:r>
          </a:p>
          <a:p>
            <a:pPr lvl="1"/>
            <a:r>
              <a:rPr lang="en-US" dirty="0"/>
              <a:t>Subjective assessments are covered</a:t>
            </a:r>
          </a:p>
          <a:p>
            <a:pPr lvl="2"/>
            <a:r>
              <a:rPr lang="en-US" i="1" dirty="0">
                <a:solidFill>
                  <a:srgbClr val="FFFF00"/>
                </a:solidFill>
              </a:rPr>
              <a:t>What are some examples of subjective assessments?</a:t>
            </a:r>
          </a:p>
          <a:p>
            <a:pPr lvl="2"/>
            <a:r>
              <a:rPr lang="en-US" i="1" dirty="0">
                <a:solidFill>
                  <a:srgbClr val="FFFF00"/>
                </a:solidFill>
              </a:rPr>
              <a:t>How could this possibly lead to adoption of surreptitious quotas?</a:t>
            </a:r>
          </a:p>
          <a:p>
            <a:pPr lvl="1"/>
            <a:r>
              <a:rPr lang="en-US" dirty="0"/>
              <a:t>Decision:</a:t>
            </a:r>
          </a:p>
          <a:p>
            <a:pPr lvl="2"/>
            <a:r>
              <a:rPr lang="en-US" dirty="0"/>
              <a:t>Plaintiff must identify the specific practice &amp; provide statistical evidence that it caused “loss”</a:t>
            </a:r>
          </a:p>
          <a:p>
            <a:pPr lvl="2"/>
            <a:r>
              <a:rPr lang="en-US" dirty="0"/>
              <a:t>burden not shifted to defendant- who can refute the data or causal inference</a:t>
            </a:r>
          </a:p>
          <a:p>
            <a:pPr lvl="2"/>
            <a:r>
              <a:rPr lang="en-US" dirty="0"/>
              <a:t>Expensive validation was not necessary when job relatedness was clear</a:t>
            </a:r>
          </a:p>
          <a:p>
            <a:pPr lvl="2"/>
            <a:endParaRPr lang="en-US" i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64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2451"/>
          </a:xfrm>
        </p:spPr>
        <p:txBody>
          <a:bodyPr/>
          <a:lstStyle/>
          <a:p>
            <a:r>
              <a:rPr lang="en-US" dirty="0"/>
              <a:t>Even more…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Ricci v. DeStefano (2009)  re: “</a:t>
            </a:r>
            <a:r>
              <a:rPr lang="en-US" i="1" dirty="0"/>
              <a:t>reverse discrimination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Civil Rights Act (‘91)</a:t>
            </a:r>
          </a:p>
          <a:p>
            <a:pPr lvl="2"/>
            <a:r>
              <a:rPr lang="en-US" dirty="0"/>
              <a:t>Prohibits altering test based on group norms</a:t>
            </a:r>
          </a:p>
          <a:p>
            <a:pPr lvl="2"/>
            <a:r>
              <a:rPr lang="en-US" dirty="0"/>
              <a:t>Firefighters promotional test in New Haven CT </a:t>
            </a:r>
          </a:p>
          <a:p>
            <a:pPr lvl="3"/>
            <a:r>
              <a:rPr lang="en-US" i="1" dirty="0">
                <a:solidFill>
                  <a:srgbClr val="FFFF00"/>
                </a:solidFill>
              </a:rPr>
              <a:t>What happened? Why did they try to throw it out?</a:t>
            </a:r>
          </a:p>
          <a:p>
            <a:pPr lvl="1"/>
            <a:r>
              <a:rPr lang="en-US" dirty="0"/>
              <a:t> Wall Mart Stores, Inc. v. Dukes (2011)</a:t>
            </a:r>
          </a:p>
          <a:p>
            <a:pPr lvl="2"/>
            <a:r>
              <a:rPr lang="en-US" b="1" dirty="0"/>
              <a:t>Betty Dukes on a class action suit for 1.6 million women</a:t>
            </a:r>
          </a:p>
          <a:p>
            <a:pPr lvl="3"/>
            <a:r>
              <a:rPr lang="en-US" b="1" dirty="0"/>
              <a:t>-claimed discrimination on pay and promotion</a:t>
            </a:r>
          </a:p>
          <a:p>
            <a:pPr lvl="2"/>
            <a:r>
              <a:rPr lang="en-US" dirty="0"/>
              <a:t>Supreme court did not certify mainly because</a:t>
            </a:r>
          </a:p>
          <a:p>
            <a:pPr lvl="3"/>
            <a:r>
              <a:rPr lang="en-US" dirty="0"/>
              <a:t>The “lack of commonality among members of the class”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40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Affirmative Action</a:t>
            </a:r>
            <a:br>
              <a:rPr lang="en-US" dirty="0"/>
            </a:br>
            <a:r>
              <a:rPr lang="en-US" sz="2800" dirty="0"/>
              <a:t>(to reduce effects of prior discrimination)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23698"/>
            <a:ext cx="8946541" cy="4803226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Some voluntary, some court ordered or consent decree</a:t>
            </a:r>
          </a:p>
          <a:p>
            <a:pPr lvl="1"/>
            <a:r>
              <a:rPr lang="en-US" dirty="0"/>
              <a:t>Executive orders (11246)required federal contractors to have AA plans</a:t>
            </a:r>
          </a:p>
          <a:p>
            <a:r>
              <a:rPr lang="en-US" dirty="0"/>
              <a:t>Philadelphia Plan EO 11246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dirty="0"/>
              <a:t>OFCCP found few minorities in trade unions</a:t>
            </a:r>
          </a:p>
          <a:p>
            <a:pPr lvl="1"/>
            <a:r>
              <a:rPr lang="en-US" b="1" dirty="0"/>
              <a:t>Secretary of Labor – required union to set goals and a plan to reach them</a:t>
            </a:r>
          </a:p>
          <a:p>
            <a:pPr lvl="1"/>
            <a:r>
              <a:rPr lang="en-US" b="1" dirty="0"/>
              <a:t>U.S. Comptroller General  - said it was illegal</a:t>
            </a:r>
          </a:p>
          <a:p>
            <a:pPr lvl="2"/>
            <a:r>
              <a:rPr lang="en-US" b="1" i="1" dirty="0">
                <a:solidFill>
                  <a:srgbClr val="FFFF00"/>
                </a:solidFill>
              </a:rPr>
              <a:t>Why was this a problem for federal contractors in Philadelphia?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</a:rPr>
              <a:t>What was the remedy applied? </a:t>
            </a:r>
          </a:p>
          <a:p>
            <a:pPr lvl="2"/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dirty="0"/>
              <a:t>Appellate court upheld plan / Supreme Court declined to hear the case</a:t>
            </a:r>
            <a:endParaRPr lang="en-US" b="1" i="1" dirty="0">
              <a:solidFill>
                <a:srgbClr val="FFFF00"/>
              </a:solidFill>
            </a:endParaRPr>
          </a:p>
          <a:p>
            <a:pPr lvl="2"/>
            <a:r>
              <a:rPr lang="en-US" b="1" dirty="0"/>
              <a:t>Thus –setting the stage for equating AA with goals and timetables</a:t>
            </a:r>
          </a:p>
          <a:p>
            <a:r>
              <a:rPr lang="en-US" dirty="0"/>
              <a:t>Reverse Discrimination-</a:t>
            </a:r>
          </a:p>
          <a:p>
            <a:pPr lvl="1"/>
            <a:r>
              <a:rPr lang="en-US" dirty="0"/>
              <a:t>AA plan is ok (EEOC) if actual or potential adverse impact was caused from practices in past or planned practices </a:t>
            </a:r>
          </a:p>
          <a:p>
            <a:pPr lvl="2"/>
            <a:r>
              <a:rPr lang="en-US" dirty="0"/>
              <a:t>Shown by discrepancy between relevant labor market and available pool (protected groups)</a:t>
            </a:r>
          </a:p>
          <a:p>
            <a:pPr marL="914400" lvl="2" indent="0">
              <a:buNone/>
            </a:pPr>
            <a:r>
              <a:rPr lang="en-US" b="1" i="1" dirty="0">
                <a:solidFill>
                  <a:schemeClr val="accent6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56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427080"/>
            <a:ext cx="9404723" cy="812060"/>
          </a:xfrm>
        </p:spPr>
        <p:txBody>
          <a:bodyPr/>
          <a:lstStyle/>
          <a:p>
            <a:r>
              <a:rPr lang="en-US" dirty="0"/>
              <a:t>		Affirmative Action </a:t>
            </a:r>
            <a:r>
              <a:rPr lang="en-US" sz="3200" dirty="0"/>
              <a:t>(</a:t>
            </a:r>
            <a:r>
              <a:rPr lang="en-US" sz="3200" dirty="0" err="1"/>
              <a:t>con’t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946" y="1447800"/>
            <a:ext cx="8946541" cy="48268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Developing Affirmative Action Plans</a:t>
            </a:r>
          </a:p>
          <a:p>
            <a:pPr lvl="1"/>
            <a:r>
              <a:rPr lang="en-US" dirty="0"/>
              <a:t>Not restricted to hiring </a:t>
            </a:r>
          </a:p>
          <a:p>
            <a:pPr lvl="2"/>
            <a:r>
              <a:rPr lang="en-US" dirty="0"/>
              <a:t>Include special training, recruiting, and other plans for advancing those with underutilized abilities</a:t>
            </a:r>
          </a:p>
          <a:p>
            <a:pPr lvl="1"/>
            <a:r>
              <a:rPr lang="en-US" dirty="0"/>
              <a:t>Must be limited in scope</a:t>
            </a:r>
          </a:p>
          <a:p>
            <a:pPr lvl="1"/>
            <a:r>
              <a:rPr lang="en-US" dirty="0"/>
              <a:t>Now just for “do good” purposes of from fear of litigation</a:t>
            </a:r>
          </a:p>
          <a:p>
            <a:r>
              <a:rPr lang="en-US" dirty="0"/>
              <a:t>Diversity as a Business Necessity</a:t>
            </a:r>
          </a:p>
          <a:p>
            <a:pPr lvl="1"/>
            <a:r>
              <a:rPr lang="en-US" dirty="0" err="1"/>
              <a:t>Gratz</a:t>
            </a:r>
            <a:r>
              <a:rPr lang="en-US" dirty="0"/>
              <a:t> v. Bollinger (2003) U. of MI use of bonus points for minority apps</a:t>
            </a:r>
          </a:p>
          <a:p>
            <a:pPr lvl="2"/>
            <a:r>
              <a:rPr lang="en-US" dirty="0"/>
              <a:t>U MI awarded 20 (of 100) points for every minority applicant (to get proportionate representation comparable to population).</a:t>
            </a:r>
          </a:p>
          <a:p>
            <a:pPr lvl="3"/>
            <a:r>
              <a:rPr lang="en-US" b="1" i="1" dirty="0">
                <a:solidFill>
                  <a:srgbClr val="FFFF00"/>
                </a:solidFill>
              </a:rPr>
              <a:t>What was the argument here that goes beyond discrimination?</a:t>
            </a:r>
          </a:p>
          <a:p>
            <a:pPr lvl="3"/>
            <a:r>
              <a:rPr lang="en-US" b="1" i="1" dirty="0">
                <a:solidFill>
                  <a:srgbClr val="FFFF00"/>
                </a:solidFill>
              </a:rPr>
              <a:t>How had the reason for AA changed?</a:t>
            </a:r>
          </a:p>
          <a:p>
            <a:pPr lvl="3"/>
            <a:r>
              <a:rPr lang="en-US" b="1" i="1" dirty="0">
                <a:solidFill>
                  <a:srgbClr val="FFFF00"/>
                </a:solidFill>
              </a:rPr>
              <a:t>What are some implications for not being transparent about how diversity is achieved?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46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5082"/>
          </a:xfrm>
        </p:spPr>
        <p:txBody>
          <a:bodyPr/>
          <a:lstStyle/>
          <a:p>
            <a:pPr algn="ctr"/>
            <a:r>
              <a:rPr lang="en-US" dirty="0"/>
              <a:t>Other Discriminations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400" y="1591445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/>
              <a:t>Age (‘67)</a:t>
            </a:r>
          </a:p>
          <a:p>
            <a:pPr lvl="1"/>
            <a:r>
              <a:rPr lang="en-US" dirty="0"/>
              <a:t>40 and over</a:t>
            </a:r>
          </a:p>
          <a:p>
            <a:pPr lvl="1"/>
            <a:r>
              <a:rPr lang="en-US" dirty="0"/>
              <a:t>Mostly for firing, RIFs, forced early retirement (not for hiring)</a:t>
            </a:r>
          </a:p>
          <a:p>
            <a:pPr lvl="1"/>
            <a:r>
              <a:rPr lang="en-US" dirty="0"/>
              <a:t>Sometimes  age related BFOQs  could be justified</a:t>
            </a:r>
          </a:p>
          <a:p>
            <a:r>
              <a:rPr lang="en-US" dirty="0"/>
              <a:t>Persons with Disabilities (‘90)</a:t>
            </a:r>
          </a:p>
          <a:p>
            <a:pPr lvl="1"/>
            <a:r>
              <a:rPr lang="en-US" dirty="0"/>
              <a:t>Focus should be on what they can do, not cannot do</a:t>
            </a:r>
          </a:p>
          <a:p>
            <a:pPr lvl="1"/>
            <a:r>
              <a:rPr lang="en-US" dirty="0"/>
              <a:t>No preferential treatment is encouraged</a:t>
            </a:r>
          </a:p>
          <a:p>
            <a:pPr lvl="1"/>
            <a:r>
              <a:rPr lang="en-US" dirty="0"/>
              <a:t>Reasonable accommodations (usually minimal costs)</a:t>
            </a:r>
          </a:p>
          <a:p>
            <a:pPr lvl="1"/>
            <a:r>
              <a:rPr lang="en-US" dirty="0"/>
              <a:t>General employment practices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45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7697"/>
          </a:xfrm>
        </p:spPr>
        <p:txBody>
          <a:bodyPr/>
          <a:lstStyle/>
          <a:p>
            <a:r>
              <a:rPr lang="en-US" dirty="0"/>
              <a:t>Even more legal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447800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Negligent Hiring, Defamation, Wrongful Discharge</a:t>
            </a:r>
          </a:p>
          <a:p>
            <a:pPr lvl="2"/>
            <a:r>
              <a:rPr lang="en-US" dirty="0"/>
              <a:t>Injury to worker when employee should have been seen unfit</a:t>
            </a:r>
          </a:p>
          <a:p>
            <a:pPr lvl="3"/>
            <a:r>
              <a:rPr lang="en-US" b="1" i="1" dirty="0">
                <a:solidFill>
                  <a:srgbClr val="FFFF00"/>
                </a:solidFill>
              </a:rPr>
              <a:t>Can you think of a situation? </a:t>
            </a:r>
          </a:p>
          <a:p>
            <a:pPr lvl="1"/>
            <a:r>
              <a:rPr lang="en-US" dirty="0"/>
              <a:t>Grounds for Action under Negligent Hiring</a:t>
            </a:r>
          </a:p>
          <a:p>
            <a:pPr lvl="2"/>
            <a:r>
              <a:rPr lang="en-US" dirty="0"/>
              <a:t>Usually physical unfitness, but also personality, mental disorders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Appropriate Methods of Assessment</a:t>
            </a:r>
          </a:p>
          <a:p>
            <a:pPr lvl="2"/>
            <a:r>
              <a:rPr lang="en-US" dirty="0"/>
              <a:t>Reference checks are relatively useless now (defamation)</a:t>
            </a:r>
          </a:p>
          <a:p>
            <a:pPr lvl="2"/>
            <a:r>
              <a:rPr lang="en-US" dirty="0"/>
              <a:t>Employer must be able to prove the negative statement be true</a:t>
            </a:r>
          </a:p>
          <a:p>
            <a:pPr lvl="3"/>
            <a:r>
              <a:rPr lang="en-US" b="1" i="1" dirty="0">
                <a:solidFill>
                  <a:srgbClr val="FFFF00"/>
                </a:solidFill>
              </a:rPr>
              <a:t>What are the up and downsides of this?</a:t>
            </a:r>
          </a:p>
          <a:p>
            <a:pPr lvl="2"/>
            <a:r>
              <a:rPr lang="en-US" dirty="0"/>
              <a:t>Background investigations –similar risks</a:t>
            </a:r>
          </a:p>
          <a:p>
            <a:pPr lvl="3"/>
            <a:r>
              <a:rPr lang="en-US" b="1" i="1" dirty="0">
                <a:solidFill>
                  <a:srgbClr val="FFFF00"/>
                </a:solidFill>
              </a:rPr>
              <a:t>Should the employer be able to use social media to investigate an applicant?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6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Rights Act 1964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Unlawful Practices</a:t>
            </a:r>
          </a:p>
          <a:p>
            <a:pPr lvl="1"/>
            <a:r>
              <a:rPr lang="en-US" dirty="0"/>
              <a:t>1. race, color, religion, gender, Nat’l origin</a:t>
            </a:r>
          </a:p>
          <a:p>
            <a:pPr lvl="1"/>
            <a:r>
              <a:rPr lang="en-US" dirty="0"/>
              <a:t>2. can’t segregate for employment opportunities</a:t>
            </a:r>
          </a:p>
          <a:p>
            <a:pPr lvl="1"/>
            <a:r>
              <a:rPr lang="en-US" dirty="0"/>
              <a:t>3. can’t refuse to refer (labor unions also)</a:t>
            </a:r>
          </a:p>
          <a:p>
            <a:pPr lvl="1"/>
            <a:r>
              <a:rPr lang="en-US" dirty="0"/>
              <a:t>4. applies to all employers, unions, training programs</a:t>
            </a:r>
          </a:p>
          <a:p>
            <a:pPr lvl="1"/>
            <a:r>
              <a:rPr lang="en-US" dirty="0"/>
              <a:t>5. can’t recruit to indicate preferences</a:t>
            </a:r>
          </a:p>
          <a:p>
            <a:pPr lvl="2"/>
            <a:r>
              <a:rPr lang="en-US" dirty="0"/>
              <a:t>(can say “equal oppor employer, or “encourage minorities”)</a:t>
            </a:r>
          </a:p>
          <a:p>
            <a:pPr lvl="1"/>
            <a:r>
              <a:rPr lang="en-US" dirty="0"/>
              <a:t>6. can’t retaliate against anyone who opposes unlawful practices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4 Legal and What's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7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Equal Employment Opportunity Commission (EEOC)</a:t>
            </a:r>
            <a:br>
              <a:rPr lang="en-US" dirty="0"/>
            </a:br>
            <a:r>
              <a:rPr lang="en-US" dirty="0"/>
              <a:t>empowered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87083"/>
            <a:ext cx="8946541" cy="3661316"/>
          </a:xfrm>
        </p:spPr>
        <p:txBody>
          <a:bodyPr/>
          <a:lstStyle/>
          <a:p>
            <a:r>
              <a:rPr lang="en-US" dirty="0"/>
              <a:t>Investigate charges</a:t>
            </a:r>
          </a:p>
          <a:p>
            <a:r>
              <a:rPr lang="en-US" dirty="0"/>
              <a:t>Dismiss unfounded charges </a:t>
            </a:r>
          </a:p>
          <a:p>
            <a:r>
              <a:rPr lang="en-US" dirty="0"/>
              <a:t>Persuade</a:t>
            </a:r>
          </a:p>
          <a:p>
            <a:r>
              <a:rPr lang="en-US" dirty="0"/>
              <a:t>Work with authorities (state .e.g.)</a:t>
            </a:r>
          </a:p>
          <a:p>
            <a:r>
              <a:rPr lang="en-US" dirty="0"/>
              <a:t>File suit in federal courts for 	</a:t>
            </a:r>
          </a:p>
          <a:p>
            <a:pPr lvl="1"/>
            <a:r>
              <a:rPr lang="en-US" sz="2034" dirty="0"/>
              <a:t>“reasonable cause”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4 Legal and What's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0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Guidelines:</a:t>
            </a:r>
            <a:br>
              <a:rPr lang="en-US" dirty="0"/>
            </a:br>
            <a:r>
              <a:rPr lang="en-US" dirty="0"/>
              <a:t>the legal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Adverse Impact and Disparate Treatment</a:t>
            </a:r>
          </a:p>
          <a:p>
            <a:pPr lvl="1"/>
            <a:r>
              <a:rPr lang="en-US" dirty="0"/>
              <a:t>Action affects different groups differently</a:t>
            </a:r>
          </a:p>
          <a:p>
            <a:r>
              <a:rPr lang="en-US" dirty="0"/>
              <a:t>Disparate Treatment</a:t>
            </a:r>
          </a:p>
          <a:p>
            <a:pPr lvl="1"/>
            <a:r>
              <a:rPr lang="en-US" i="1" dirty="0"/>
              <a:t>Individual</a:t>
            </a:r>
            <a:r>
              <a:rPr lang="en-US" dirty="0"/>
              <a:t> is treated differently</a:t>
            </a:r>
          </a:p>
          <a:p>
            <a:r>
              <a:rPr lang="en-US" i="1" dirty="0"/>
              <a:t>Business Necessity:</a:t>
            </a:r>
          </a:p>
          <a:p>
            <a:pPr lvl="1"/>
            <a:r>
              <a:rPr lang="en-US" i="1" dirty="0"/>
              <a:t>Practice must be related to job performance</a:t>
            </a:r>
          </a:p>
          <a:p>
            <a:r>
              <a:rPr lang="en-US" i="1" dirty="0"/>
              <a:t>80% rule (4/5) to determine adverse impact</a:t>
            </a:r>
          </a:p>
          <a:p>
            <a:pPr lvl="1"/>
            <a:r>
              <a:rPr lang="en-US" i="1" dirty="0"/>
              <a:t>If 25% (25 of 100)of whites are hired, must hire 20 blacks (4/5 of 25)</a:t>
            </a:r>
          </a:p>
          <a:p>
            <a:pPr lvl="1"/>
            <a:r>
              <a:rPr lang="en-US" i="1" dirty="0">
                <a:solidFill>
                  <a:srgbClr val="FFFF00"/>
                </a:solidFill>
              </a:rPr>
              <a:t>What is meant by a “trigger” ?</a:t>
            </a:r>
          </a:p>
          <a:p>
            <a:pPr lvl="2"/>
            <a:r>
              <a:rPr lang="en-US" i="1" dirty="0"/>
              <a:t>Give an example of why one employer may have &lt; 80% and another &gt;80%</a:t>
            </a:r>
          </a:p>
          <a:p>
            <a:pPr lvl="1"/>
            <a:r>
              <a:rPr lang="en-US" i="1" dirty="0">
                <a:solidFill>
                  <a:srgbClr val="FFFF00"/>
                </a:solidFill>
              </a:rPr>
              <a:t>What is meant by a “chilling effect”- </a:t>
            </a:r>
            <a:r>
              <a:rPr lang="en-US" i="1" dirty="0"/>
              <a:t>give example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4 Legal and What's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7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Guidelines (con’t)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Options under Adverse Impact</a:t>
            </a:r>
          </a:p>
          <a:p>
            <a:pPr lvl="1"/>
            <a:r>
              <a:rPr lang="en-US" dirty="0"/>
              <a:t>With validation, an Adverse impact procedure may be</a:t>
            </a:r>
          </a:p>
          <a:p>
            <a:pPr lvl="2"/>
            <a:r>
              <a:rPr lang="en-US" dirty="0"/>
              <a:t>Modified –</a:t>
            </a:r>
          </a:p>
          <a:p>
            <a:pPr lvl="2"/>
            <a:r>
              <a:rPr lang="en-US" dirty="0"/>
              <a:t>Eliminated -</a:t>
            </a:r>
          </a:p>
          <a:p>
            <a:pPr lvl="2"/>
            <a:r>
              <a:rPr lang="en-US" dirty="0"/>
              <a:t>Justified –</a:t>
            </a:r>
          </a:p>
          <a:p>
            <a:pPr lvl="1"/>
            <a:r>
              <a:rPr lang="en-US" i="1" dirty="0">
                <a:solidFill>
                  <a:srgbClr val="FFFF00"/>
                </a:solidFill>
              </a:rPr>
              <a:t>What’s the most sound option?</a:t>
            </a:r>
          </a:p>
          <a:p>
            <a:pPr lvl="1"/>
            <a:r>
              <a:rPr lang="en-US" i="1" dirty="0">
                <a:solidFill>
                  <a:srgbClr val="FFFF00"/>
                </a:solidFill>
              </a:rPr>
              <a:t>How about random selection?</a:t>
            </a:r>
          </a:p>
          <a:p>
            <a:r>
              <a:rPr lang="en-US" dirty="0"/>
              <a:t>Guidelines three options: </a:t>
            </a:r>
          </a:p>
          <a:p>
            <a:pPr lvl="1"/>
            <a:r>
              <a:rPr lang="en-US" dirty="0"/>
              <a:t>Cut scores (to screen only unqualified)</a:t>
            </a:r>
          </a:p>
          <a:p>
            <a:pPr lvl="2"/>
            <a:r>
              <a:rPr lang="en-US" i="1" dirty="0">
                <a:solidFill>
                  <a:srgbClr val="FFFF00"/>
                </a:solidFill>
              </a:rPr>
              <a:t>What’s a problem with this? Hint: promotion after hire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Banding </a:t>
            </a:r>
          </a:p>
          <a:p>
            <a:pPr lvl="1"/>
            <a:r>
              <a:rPr lang="en-US" dirty="0"/>
              <a:t>Ranking top down</a:t>
            </a:r>
          </a:p>
          <a:p>
            <a:pPr lvl="2"/>
            <a:r>
              <a:rPr lang="en-US" i="1" dirty="0">
                <a:solidFill>
                  <a:srgbClr val="FFFF00"/>
                </a:solidFill>
              </a:rPr>
              <a:t>What will this  typically do?</a:t>
            </a:r>
          </a:p>
          <a:p>
            <a:pPr lvl="1"/>
            <a:r>
              <a:rPr lang="en-US" i="1" dirty="0"/>
              <a:t>Or perhaps use an alternative</a:t>
            </a:r>
          </a:p>
          <a:p>
            <a:endParaRPr lang="en-US" i="1" dirty="0"/>
          </a:p>
          <a:p>
            <a:pPr lvl="2"/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4 Legal and What's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49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Criterion related -</a:t>
            </a:r>
          </a:p>
          <a:p>
            <a:pPr lvl="1"/>
            <a:r>
              <a:rPr lang="en-US" i="1" dirty="0">
                <a:solidFill>
                  <a:srgbClr val="FFFF00"/>
                </a:solidFill>
              </a:rPr>
              <a:t>What’s this?</a:t>
            </a:r>
          </a:p>
          <a:p>
            <a:r>
              <a:rPr lang="en-US" i="1" dirty="0"/>
              <a:t>Content Validation</a:t>
            </a:r>
          </a:p>
          <a:p>
            <a:pPr lvl="1"/>
            <a:r>
              <a:rPr lang="en-US" dirty="0"/>
              <a:t>Job analysis required! 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Should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selection</a:t>
            </a:r>
            <a:r>
              <a:rPr lang="en-US" dirty="0"/>
              <a:t> procedures  be made with only minimum cut scores? </a:t>
            </a:r>
          </a:p>
          <a:p>
            <a:r>
              <a:rPr lang="en-US" i="1" dirty="0"/>
              <a:t>Construct Validation</a:t>
            </a:r>
            <a:endParaRPr lang="en-US" dirty="0"/>
          </a:p>
          <a:p>
            <a:pPr lvl="1" algn="just"/>
            <a:r>
              <a:rPr lang="en-US" dirty="0"/>
              <a:t>Job analysis required! And evidence from criterion-related study(s)</a:t>
            </a:r>
          </a:p>
          <a:p>
            <a:pPr lvl="1" algn="just"/>
            <a:r>
              <a:rPr lang="en-US" i="1" dirty="0">
                <a:solidFill>
                  <a:srgbClr val="FFFF00"/>
                </a:solidFill>
              </a:rPr>
              <a:t>Why does this rule out construct validity as acceptable?</a:t>
            </a:r>
          </a:p>
          <a:p>
            <a:pPr lvl="2" algn="just"/>
            <a:r>
              <a:rPr lang="en-US" dirty="0"/>
              <a:t>See p 89 or 75 “Guidelines” provision</a:t>
            </a:r>
          </a:p>
          <a:p>
            <a:pPr marL="914400" lvl="2" indent="0" algn="just">
              <a:buNone/>
            </a:pPr>
            <a:endParaRPr lang="en-US" dirty="0"/>
          </a:p>
          <a:p>
            <a:pPr marL="914400" lvl="2" indent="0" algn="just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4 Legal and What's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87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 </a:t>
            </a:r>
            <a:r>
              <a:rPr lang="en-US" sz="4000" dirty="0"/>
              <a:t>of</a:t>
            </a:r>
            <a:r>
              <a:rPr lang="en-US" sz="3200" dirty="0"/>
              <a:t> Valid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i="1" dirty="0"/>
              <a:t>Transportability” of Validity Information</a:t>
            </a:r>
          </a:p>
          <a:p>
            <a:pPr lvl="1"/>
            <a:r>
              <a:rPr lang="en-US" i="1" dirty="0"/>
              <a:t>VG – what kind of criterion relatedness is this?</a:t>
            </a:r>
            <a:endParaRPr lang="en-US" dirty="0"/>
          </a:p>
          <a:p>
            <a:pPr lvl="1"/>
            <a:r>
              <a:rPr lang="en-US" dirty="0"/>
              <a:t>Requirements	</a:t>
            </a:r>
          </a:p>
          <a:p>
            <a:pPr lvl="2"/>
            <a:r>
              <a:rPr lang="en-US" dirty="0"/>
              <a:t>Similar job –with same method of JA used</a:t>
            </a:r>
          </a:p>
          <a:p>
            <a:pPr lvl="3"/>
            <a:r>
              <a:rPr lang="en-US" b="1" i="1" dirty="0">
                <a:solidFill>
                  <a:srgbClr val="FFFF00"/>
                </a:solidFill>
              </a:rPr>
              <a:t>Is broad similarity necessary? E.g. for GMA?</a:t>
            </a:r>
            <a:endParaRPr lang="en-US" dirty="0"/>
          </a:p>
          <a:p>
            <a:pPr lvl="2"/>
            <a:r>
              <a:rPr lang="en-US" dirty="0"/>
              <a:t>Criterion relevance to the local job</a:t>
            </a:r>
          </a:p>
          <a:p>
            <a:pPr lvl="2"/>
            <a:r>
              <a:rPr lang="en-US" dirty="0"/>
              <a:t>Applicant pool – similar demographics</a:t>
            </a:r>
          </a:p>
          <a:p>
            <a:pPr lvl="3"/>
            <a:r>
              <a:rPr lang="en-US" b="1" i="1" dirty="0">
                <a:solidFill>
                  <a:srgbClr val="FFFF00"/>
                </a:solidFill>
              </a:rPr>
              <a:t>Why?</a:t>
            </a:r>
            <a:r>
              <a:rPr lang="en-US" b="1" dirty="0">
                <a:solidFill>
                  <a:srgbClr val="FFFF00"/>
                </a:solidFill>
              </a:rPr>
              <a:t> Should it be?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</a:rPr>
              <a:t> Why is this still part of the legal context?</a:t>
            </a:r>
          </a:p>
          <a:p>
            <a:pPr marL="1371600" lvl="3" indent="0">
              <a:buNone/>
            </a:pPr>
            <a:r>
              <a:rPr lang="en-US" i="1" dirty="0">
                <a:solidFill>
                  <a:srgbClr val="00B050"/>
                </a:solidFill>
              </a:rPr>
              <a:t>	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4 Legal and What's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6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435626"/>
            <a:ext cx="9404723" cy="1012174"/>
          </a:xfrm>
        </p:spPr>
        <p:txBody>
          <a:bodyPr/>
          <a:lstStyle/>
          <a:p>
            <a:r>
              <a:rPr lang="en-US" dirty="0"/>
              <a:t>Use of Valid Procedures </a:t>
            </a:r>
            <a:r>
              <a:rPr lang="en-US" sz="3200" i="1" dirty="0"/>
              <a:t>(</a:t>
            </a:r>
            <a:r>
              <a:rPr lang="en-US" sz="3200" i="1" dirty="0" err="1"/>
              <a:t>con’t</a:t>
            </a:r>
            <a:r>
              <a:rPr lang="en-US" sz="3200" i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62361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Testing for higher level jobs</a:t>
            </a:r>
          </a:p>
          <a:p>
            <a:pPr lvl="1"/>
            <a:r>
              <a:rPr lang="en-US" i="1" dirty="0">
                <a:solidFill>
                  <a:srgbClr val="FFFF00"/>
                </a:solidFill>
              </a:rPr>
              <a:t>Why is hiring for higher level jobs a pretext for discrimination?</a:t>
            </a:r>
          </a:p>
          <a:p>
            <a:pPr marL="457200" lvl="1" indent="0">
              <a:buNone/>
            </a:pPr>
            <a:r>
              <a:rPr lang="en-US" dirty="0"/>
              <a:t>“…if a majority of those still employed after a ‘reasonable period of time’ (5 </a:t>
            </a:r>
            <a:r>
              <a:rPr lang="en-US" dirty="0" err="1"/>
              <a:t>yrs</a:t>
            </a:r>
            <a:r>
              <a:rPr lang="en-US" dirty="0"/>
              <a:t>) progress to the higher level job.”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i="1" dirty="0">
                <a:solidFill>
                  <a:srgbClr val="FFFF00"/>
                </a:solidFill>
              </a:rPr>
              <a:t>What are the implications of this?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FFFF00"/>
                </a:solidFill>
              </a:rPr>
              <a:t>	use sports example: baseball farm clubs</a:t>
            </a:r>
            <a:r>
              <a:rPr lang="en-US" i="1" dirty="0">
                <a:solidFill>
                  <a:srgbClr val="00B050"/>
                </a:solidFill>
              </a:rPr>
              <a:t>.</a:t>
            </a:r>
            <a:endParaRPr lang="en-US" i="1" dirty="0"/>
          </a:p>
          <a:p>
            <a:r>
              <a:rPr lang="en-US" i="1" dirty="0"/>
              <a:t>Use of scores (four methods)	-</a:t>
            </a:r>
            <a:r>
              <a:rPr lang="en-US" sz="2000" i="1" dirty="0"/>
              <a:t>note diff in gov’t and private sector</a:t>
            </a:r>
          </a:p>
          <a:p>
            <a:pPr lvl="1"/>
            <a:r>
              <a:rPr lang="en-US" dirty="0"/>
              <a:t>Ranking – </a:t>
            </a:r>
            <a:r>
              <a:rPr lang="en-US" i="1" dirty="0"/>
              <a:t>evidence for variation needed (negates content validity)</a:t>
            </a:r>
          </a:p>
          <a:p>
            <a:pPr lvl="1"/>
            <a:r>
              <a:rPr lang="en-US" dirty="0"/>
              <a:t>Banding – </a:t>
            </a:r>
            <a:r>
              <a:rPr lang="en-US" i="1" dirty="0"/>
              <a:t>cannot have separate bands for protected groups</a:t>
            </a:r>
          </a:p>
          <a:p>
            <a:pPr lvl="1"/>
            <a:r>
              <a:rPr lang="en-US" dirty="0"/>
              <a:t>Pass/fail – </a:t>
            </a:r>
            <a:r>
              <a:rPr lang="en-US" i="1" dirty="0"/>
              <a:t>low ones preferred by Guidelines </a:t>
            </a:r>
            <a:r>
              <a:rPr lang="en-US" i="1" dirty="0">
                <a:solidFill>
                  <a:srgbClr val="FFFF00"/>
                </a:solidFill>
              </a:rPr>
              <a:t>(why?)</a:t>
            </a:r>
          </a:p>
          <a:p>
            <a:pPr lvl="1"/>
            <a:r>
              <a:rPr lang="en-US" dirty="0"/>
              <a:t>Combinations of tests (compensatory)</a:t>
            </a:r>
          </a:p>
          <a:p>
            <a:pPr lvl="1"/>
            <a:endParaRPr lang="en-US" i="1" dirty="0"/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4 Legal and What's Not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3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/>
              <a:t>Issues: </a:t>
            </a:r>
          </a:p>
          <a:p>
            <a:pPr marL="628650" lvl="2"/>
            <a:r>
              <a:rPr lang="en-US" sz="1800" i="1" dirty="0">
                <a:solidFill>
                  <a:srgbClr val="FFFF00"/>
                </a:solidFill>
              </a:rPr>
              <a:t>Should cut scores be set higher or lower? For what reasons?</a:t>
            </a:r>
          </a:p>
          <a:p>
            <a:pPr marL="1600200" lvl="4"/>
            <a:r>
              <a:rPr lang="en-US" sz="1800" dirty="0"/>
              <a:t>As “some enforcement agencies advocate” (</a:t>
            </a:r>
            <a:r>
              <a:rPr lang="en-US" sz="1800" dirty="0" err="1"/>
              <a:t>Guion</a:t>
            </a:r>
            <a:r>
              <a:rPr lang="en-US" sz="1800" dirty="0"/>
              <a:t>, p92)</a:t>
            </a:r>
          </a:p>
          <a:p>
            <a:pPr marL="1600200" lvl="4"/>
            <a:r>
              <a:rPr lang="en-US" sz="1800" i="1" dirty="0">
                <a:solidFill>
                  <a:srgbClr val="FFFF00"/>
                </a:solidFill>
              </a:rPr>
              <a:t>What are the implications for doing so or not doing so? </a:t>
            </a:r>
          </a:p>
          <a:p>
            <a:pPr marL="1600200" lvl="4"/>
            <a:r>
              <a:rPr lang="en-US" sz="1800" i="1" dirty="0">
                <a:solidFill>
                  <a:srgbClr val="FFFF00"/>
                </a:solidFill>
              </a:rPr>
              <a:t>Ask me about the example of a agency using an eligibility list for parole and probation officers. </a:t>
            </a:r>
          </a:p>
          <a:p>
            <a:pPr marL="685800" lvl="2">
              <a:spcBef>
                <a:spcPts val="1000"/>
              </a:spcBef>
            </a:pPr>
            <a:r>
              <a:rPr lang="en-US" sz="1800" i="1" dirty="0">
                <a:solidFill>
                  <a:srgbClr val="FFFF00"/>
                </a:solidFill>
              </a:rPr>
              <a:t>How does the civil service sector differ from private sector in viewing cut scores?</a:t>
            </a:r>
          </a:p>
          <a:p>
            <a:pPr lvl="2"/>
            <a:r>
              <a:rPr lang="en-US" sz="1800" i="1" dirty="0">
                <a:solidFill>
                  <a:srgbClr val="FFFF00"/>
                </a:solidFill>
              </a:rPr>
              <a:t>In which one is the de facto score even more pronounced? </a:t>
            </a:r>
          </a:p>
          <a:p>
            <a:pPr lvl="2"/>
            <a:r>
              <a:rPr lang="en-US" sz="1800" i="1" dirty="0">
                <a:solidFill>
                  <a:srgbClr val="FFFF00"/>
                </a:solidFill>
              </a:rPr>
              <a:t>Do the Guidelines assume that cut point should be firm?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4 Legal and What's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47CA-C46C-412D-96CB-E52D9A7C455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84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3201</TotalTime>
  <Words>1556</Words>
  <Application>Microsoft Office PowerPoint</Application>
  <PresentationFormat>Widescreen</PresentationFormat>
  <Paragraphs>234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</vt:lpstr>
      <vt:lpstr>Chapter 4  What’s Legal and What’s Not</vt:lpstr>
      <vt:lpstr>Civil Rights Act 1964 </vt:lpstr>
      <vt:lpstr>  Equal Employment Opportunity Commission (EEOC) empowered to:</vt:lpstr>
      <vt:lpstr>Uniform Guidelines: the legal context</vt:lpstr>
      <vt:lpstr>Uniform Guidelines (con’t)  </vt:lpstr>
      <vt:lpstr>Requirements for Validation</vt:lpstr>
      <vt:lpstr>Use of Valid Procedures</vt:lpstr>
      <vt:lpstr>Use of Valid Procedures (con’t)</vt:lpstr>
      <vt:lpstr>PowerPoint Presentation</vt:lpstr>
      <vt:lpstr>Reporting and Record keeping</vt:lpstr>
      <vt:lpstr>Case Law – EEO - Some Court Decisions  Judicial interpretations of statues</vt:lpstr>
      <vt:lpstr>More cases…</vt:lpstr>
      <vt:lpstr>Even more Legal cases…</vt:lpstr>
      <vt:lpstr>Even more…</vt:lpstr>
      <vt:lpstr>Affirmative Action (to reduce effects of prior discrimination)</vt:lpstr>
      <vt:lpstr>  Affirmative Action (con’t)</vt:lpstr>
      <vt:lpstr>Other Discriminations</vt:lpstr>
      <vt:lpstr>Even more legal issues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Knowing What’s Legal</dc:title>
  <dc:creator>tom mitchell</dc:creator>
  <cp:lastModifiedBy>Thomas Mitchell</cp:lastModifiedBy>
  <cp:revision>84</cp:revision>
  <dcterms:created xsi:type="dcterms:W3CDTF">2014-08-03T18:50:48Z</dcterms:created>
  <dcterms:modified xsi:type="dcterms:W3CDTF">2019-10-22T18:13:58Z</dcterms:modified>
</cp:coreProperties>
</file>