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57" r:id="rId4"/>
    <p:sldId id="260" r:id="rId5"/>
    <p:sldId id="261" r:id="rId6"/>
    <p:sldId id="262" r:id="rId7"/>
    <p:sldId id="281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79" r:id="rId16"/>
    <p:sldId id="276" r:id="rId17"/>
    <p:sldId id="269" r:id="rId18"/>
    <p:sldId id="270" r:id="rId19"/>
    <p:sldId id="277" r:id="rId20"/>
    <p:sldId id="271" r:id="rId21"/>
    <p:sldId id="272" r:id="rId22"/>
    <p:sldId id="273" r:id="rId23"/>
    <p:sldId id="274" r:id="rId24"/>
    <p:sldId id="275" r:id="rId25"/>
    <p:sldId id="278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1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937244-7665-4F6A-B3C9-2D6AF6D56A9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7EE802-1647-4050-8531-BA0201831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4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Measurement</a:t>
            </a:r>
            <a:r>
              <a:rPr lang="en-US" baseline="0" dirty="0"/>
              <a:t> = precision, a defined scale</a:t>
            </a:r>
          </a:p>
          <a:p>
            <a:r>
              <a:rPr lang="en-US" baseline="0" dirty="0"/>
              <a:t>Assessment = other assessment is often ad hoc, for specific purposes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E802-1647-4050-8531-BA02018311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9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E802-1647-4050-8531-BA02018311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5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E802-1647-4050-8531-BA02018311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1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</a:t>
            </a:r>
            <a:r>
              <a:rPr lang="en-US" baseline="0" dirty="0"/>
              <a:t> small scaled model of a steam engine (for apprentice to become journeyman)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E802-1647-4050-8531-BA02018311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</a:t>
            </a:r>
            <a:r>
              <a:rPr lang="en-US" baseline="0" dirty="0"/>
              <a:t> FFM to EQ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E802-1647-4050-8531-BA02018311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6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5063C-17B1-4F18-A635-672C02589FC6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B98F-97B0-42CF-8349-5986B1BFA0F5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657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B98F-97B0-42CF-8349-5986B1BFA0F5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8051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B98F-97B0-42CF-8349-5986B1BFA0F5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38557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B98F-97B0-42CF-8349-5986B1BFA0F5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83516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B98F-97B0-42CF-8349-5986B1BFA0F5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9099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B98F-97B0-42CF-8349-5986B1BFA0F5}" type="datetime1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9209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C153A-2E36-401D-9CE4-E01033EF70DE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46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2143-C584-4B16-B3B3-88CF03C471C3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6822-F0D5-4E49-91FD-1847A218D74D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1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F4A95-AA18-48EA-BB16-15834205D84D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6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D57A-9365-4AF8-B91E-81BAB5181C5D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5F3E-9D8A-4FDB-A6E5-CBFADD7D9A10}" type="datetime1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5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A7DF5-D015-42D5-9577-FC781D9F4C1E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5D83-B2A0-46AD-A2A2-A31826016B07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8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F3D56-A65A-4EE4-96EF-A55F1281B276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2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7576-A508-4B80-A03B-5D54C2F7688E}" type="datetime1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6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44B98F-97B0-42CF-8349-5986B1BFA0F5}" type="datetime1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chapter 5 Minimizing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AC767-BD96-42E4-BC44-EDAEB880C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39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tannica.com/EBchecked/topic/487148/Adolphe-Quetele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EBchecked/topic/418227/normal-distribu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2236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Part II  Knowing How to Assess</a:t>
            </a:r>
            <a:br>
              <a:rPr lang="en-US" sz="3200" dirty="0"/>
            </a:br>
            <a:r>
              <a:rPr lang="en-US" sz="2800" dirty="0"/>
              <a:t>Chapter 5 Minimizing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2747675"/>
          </a:xfrm>
        </p:spPr>
        <p:txBody>
          <a:bodyPr/>
          <a:lstStyle/>
          <a:p>
            <a:r>
              <a:rPr lang="en-US" dirty="0"/>
              <a:t>Review of </a:t>
            </a:r>
            <a:r>
              <a:rPr lang="en-US" dirty="0" err="1"/>
              <a:t>Appl</a:t>
            </a:r>
            <a:r>
              <a:rPr lang="en-US" dirty="0"/>
              <a:t> 644 Personnel Psychology</a:t>
            </a:r>
          </a:p>
          <a:p>
            <a:pPr lvl="1"/>
            <a:r>
              <a:rPr lang="en-US" dirty="0"/>
              <a:t>Measurement Theory</a:t>
            </a:r>
          </a:p>
          <a:p>
            <a:pPr lvl="1"/>
            <a:r>
              <a:rPr lang="en-US" dirty="0"/>
              <a:t>Reliability</a:t>
            </a:r>
          </a:p>
          <a:p>
            <a:pPr lvl="1"/>
            <a:r>
              <a:rPr lang="en-US" dirty="0"/>
              <a:t>Validity</a:t>
            </a:r>
          </a:p>
          <a:p>
            <a:r>
              <a:rPr lang="en-US" dirty="0"/>
              <a:t>Assessment is broader term than Measurement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What does this mean?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dirty="0"/>
              <a:t>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0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pPr algn="ctr"/>
            <a:r>
              <a:rPr lang="en-US" sz="3600" dirty="0"/>
              <a:t>Reliability</a:t>
            </a:r>
            <a:r>
              <a:rPr lang="en-US" dirty="0"/>
              <a:t> </a:t>
            </a:r>
            <a:r>
              <a:rPr lang="en-US" sz="1800" i="1" dirty="0"/>
              <a:t> </a:t>
            </a:r>
            <a:r>
              <a:rPr lang="en-US" sz="1600" i="1" dirty="0"/>
              <a:t>(</a:t>
            </a:r>
            <a:r>
              <a:rPr lang="en-US" sz="1600" i="1" dirty="0" err="1"/>
              <a:t>con’t</a:t>
            </a:r>
            <a:r>
              <a:rPr lang="en-US" sz="1600" i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8436" y="1524000"/>
                <a:ext cx="6711654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necessary (but not sufficient) condition for validity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i="1" dirty="0"/>
                  <a:t>(reliability places a ceiling on validity)</a:t>
                </a:r>
              </a:p>
              <a:p>
                <a:r>
                  <a:rPr lang="en-US" b="1" i="1" dirty="0"/>
                  <a:t>Theoretical</a:t>
                </a:r>
                <a:r>
                  <a:rPr lang="en-US" dirty="0"/>
                  <a:t> relationship between reliability and validity: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 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xoo</a:t>
                </a:r>
                <a:r>
                  <a:rPr lang="en-US" i="1" baseline="-25000" dirty="0"/>
                  <a:t> </a:t>
                </a:r>
                <a:r>
                  <a:rPr lang="en-US" dirty="0"/>
                  <a:t>(test) 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yoo</a:t>
                </a:r>
                <a:r>
                  <a:rPr lang="en-US" i="1" baseline="-25000" dirty="0"/>
                  <a:t> </a:t>
                </a:r>
                <a:r>
                  <a:rPr lang="en-US" dirty="0"/>
                  <a:t>(</a:t>
                </a:r>
                <a:r>
                  <a:rPr lang="en-US" dirty="0" err="1"/>
                  <a:t>crit</a:t>
                </a:r>
                <a:r>
                  <a:rPr lang="en-US" dirty="0"/>
                  <a:t>)= 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xy</a:t>
                </a:r>
                <a:r>
                  <a:rPr lang="en-US" dirty="0"/>
                  <a:t> /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√</m:t>
                    </m:r>
                  </m:oMath>
                </a14:m>
                <a:r>
                  <a:rPr lang="en-US" dirty="0"/>
                  <a:t>(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xx</a:t>
                </a:r>
                <a:r>
                  <a:rPr lang="en-US" dirty="0"/>
                  <a:t> *  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yy</a:t>
                </a:r>
                <a:r>
                  <a:rPr lang="en-US" i="1" baseline="-25000" dirty="0"/>
                  <a:t>)</a:t>
                </a:r>
                <a:r>
                  <a:rPr lang="en-US" dirty="0"/>
                  <a:t>	</a:t>
                </a: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sz="2000" b="1" i="1" dirty="0">
                    <a:solidFill>
                      <a:schemeClr val="accent3"/>
                    </a:solidFill>
                  </a:rPr>
                  <a:t>Why would you want to know what the </a:t>
                </a:r>
                <a:r>
                  <a:rPr lang="en-US" sz="2000" b="1" i="1" u="sng" dirty="0">
                    <a:solidFill>
                      <a:schemeClr val="accent3"/>
                    </a:solidFill>
                  </a:rPr>
                  <a:t>validity </a:t>
                </a:r>
                <a:r>
                  <a:rPr lang="en-US" sz="2000" b="1" i="1" dirty="0">
                    <a:solidFill>
                      <a:schemeClr val="accent3"/>
                    </a:solidFill>
                  </a:rPr>
                  <a:t>coefficient would be if it were corrected  for attenuation in </a:t>
                </a:r>
                <a:r>
                  <a:rPr lang="en-US" sz="2000" b="1" i="1" u="sng" dirty="0">
                    <a:solidFill>
                      <a:schemeClr val="accent3"/>
                    </a:solidFill>
                  </a:rPr>
                  <a:t>both</a:t>
                </a:r>
                <a:r>
                  <a:rPr lang="en-US" sz="2000" b="1" i="1" dirty="0">
                    <a:solidFill>
                      <a:schemeClr val="accent3"/>
                    </a:solidFill>
                  </a:rPr>
                  <a:t> the test and criterion?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436" y="1524000"/>
                <a:ext cx="6711654" cy="4572000"/>
              </a:xfrm>
              <a:blipFill>
                <a:blip r:embed="rId2"/>
                <a:stretch>
                  <a:fillRect l="-454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7664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Reliability and Validity </a:t>
            </a:r>
            <a:r>
              <a:rPr lang="en-US" sz="3200" i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8436" y="1279960"/>
                <a:ext cx="6711654" cy="4195481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Correction for unreliability (</a:t>
                </a:r>
                <a:r>
                  <a:rPr lang="en-US" i="1" dirty="0"/>
                  <a:t>attenuation</a:t>
                </a:r>
                <a:r>
                  <a:rPr lang="en-US" dirty="0"/>
                  <a:t>) in the</a:t>
                </a:r>
                <a:br>
                  <a:rPr lang="en-US" dirty="0"/>
                </a:br>
                <a:r>
                  <a:rPr lang="en-US" b="1" dirty="0"/>
                  <a:t>criterion </a:t>
                </a:r>
                <a:r>
                  <a:rPr lang="en-US" b="1" i="1" dirty="0">
                    <a:solidFill>
                      <a:srgbClr val="92D050"/>
                    </a:solidFill>
                  </a:rPr>
                  <a:t>(why not for the test as well?)</a:t>
                </a:r>
              </a:p>
              <a:p>
                <a:endParaRPr lang="en-US" dirty="0"/>
              </a:p>
              <a:p>
                <a:r>
                  <a:rPr lang="en-US" dirty="0"/>
                  <a:t>Obtained validity coefficient 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xyoo</a:t>
                </a:r>
                <a:r>
                  <a:rPr lang="en-US" i="1" baseline="-25000" dirty="0"/>
                  <a:t> =  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xy</a:t>
                </a:r>
                <a:r>
                  <a:rPr lang="en-US" i="1" baseline="-25000" dirty="0"/>
                  <a:t>  </a:t>
                </a:r>
                <a:r>
                  <a:rPr lang="en-US" dirty="0"/>
                  <a:t>/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√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yy</a:t>
                </a:r>
              </a:p>
              <a:p>
                <a:pPr lvl="1"/>
                <a:r>
                  <a:rPr lang="en-US" sz="3300" i="1" baseline="-25000" dirty="0"/>
                  <a:t>(for the criterion only)</a:t>
                </a:r>
              </a:p>
              <a:p>
                <a:endParaRPr lang="en-US" dirty="0"/>
              </a:p>
              <a:p>
                <a:r>
                  <a:rPr lang="en-US" dirty="0"/>
                  <a:t>Assume:</a:t>
                </a:r>
              </a:p>
              <a:p>
                <a:pPr lvl="1"/>
                <a:r>
                  <a:rPr lang="en-US" dirty="0"/>
                  <a:t>Obtained validity coefficient = .40</a:t>
                </a:r>
              </a:p>
              <a:p>
                <a:pPr lvl="1"/>
                <a:r>
                  <a:rPr lang="en-US" dirty="0"/>
                  <a:t>Reliability of criterion is .25</a:t>
                </a:r>
              </a:p>
              <a:p>
                <a:pPr lvl="1"/>
                <a:r>
                  <a:rPr lang="en-US" b="1" i="1" dirty="0">
                    <a:solidFill>
                      <a:schemeClr val="accent3"/>
                    </a:solidFill>
                  </a:rPr>
                  <a:t>What is the estimated validity coefficient corrected for attenuation in the criterion?</a:t>
                </a:r>
              </a:p>
              <a:p>
                <a:pPr lvl="1"/>
                <a:r>
                  <a:rPr lang="en-US" b="1" i="1" dirty="0">
                    <a:solidFill>
                      <a:schemeClr val="accent3"/>
                    </a:solidFill>
                  </a:rPr>
                  <a:t>What is the coefficient of determination?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436" y="1279960"/>
                <a:ext cx="6711654" cy="4195481"/>
              </a:xfrm>
              <a:blipFill rotWithShape="0">
                <a:blip r:embed="rId2"/>
                <a:stretch>
                  <a:fillRect l="-363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71282"/>
          </a:xfrm>
        </p:spPr>
        <p:txBody>
          <a:bodyPr>
            <a:normAutofit/>
          </a:bodyPr>
          <a:lstStyle/>
          <a:p>
            <a:r>
              <a:rPr lang="en-US" sz="3200" dirty="0"/>
              <a:t>Accuracy / Reliability/ Validity	</a:t>
            </a:r>
            <a:r>
              <a:rPr lang="en-US" sz="3200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4001"/>
            <a:ext cx="6711654" cy="4495799"/>
          </a:xfrm>
        </p:spPr>
        <p:txBody>
          <a:bodyPr>
            <a:normAutofit/>
          </a:bodyPr>
          <a:lstStyle/>
          <a:p>
            <a:r>
              <a:rPr lang="en-US" dirty="0"/>
              <a:t>Accuracy is ≠ reliability </a:t>
            </a:r>
          </a:p>
          <a:p>
            <a:pPr lvl="1"/>
            <a:r>
              <a:rPr lang="en-US" dirty="0"/>
              <a:t>An inaccurate thermometer may be consistent (reliable) </a:t>
            </a:r>
          </a:p>
          <a:p>
            <a:r>
              <a:rPr lang="en-US" dirty="0"/>
              <a:t>Accuracy is ≠ validity</a:t>
            </a:r>
          </a:p>
          <a:p>
            <a:pPr lvl="1"/>
            <a:r>
              <a:rPr lang="en-US" dirty="0"/>
              <a:t>An inaccurate  thermometer may show validity (high correlations with Bureau of standards instrument</a:t>
            </a:r>
          </a:p>
          <a:p>
            <a:pPr lvl="1"/>
            <a:r>
              <a:rPr lang="en-US" dirty="0"/>
              <a:t>But is inaccurate </a:t>
            </a:r>
            <a:r>
              <a:rPr lang="en-US" i="1" dirty="0"/>
              <a:t>(consistently lower for each paired observation)</a:t>
            </a:r>
            <a:r>
              <a:rPr lang="en-US" dirty="0"/>
              <a:t>, i.e. not accurate  (Figures 5.1; 5.2)</a:t>
            </a:r>
          </a:p>
          <a:p>
            <a:r>
              <a:rPr lang="en-US" b="1" i="1" dirty="0">
                <a:solidFill>
                  <a:schemeClr val="accent3"/>
                </a:solidFill>
              </a:rPr>
              <a:t>Why is the concept of “accuracy” meaningless for psychological constructs?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7664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RELIABILITY ESTIMATION </a:t>
            </a:r>
            <a:r>
              <a:rPr lang="en-US" sz="3200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371600"/>
            <a:ext cx="6711654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Coefficients of Stability</a:t>
            </a:r>
          </a:p>
          <a:p>
            <a:pPr lvl="1"/>
            <a:r>
              <a:rPr lang="en-US" dirty="0"/>
              <a:t>Over time (test-retest)</a:t>
            </a:r>
          </a:p>
          <a:p>
            <a:r>
              <a:rPr lang="en-US" dirty="0"/>
              <a:t>Coefficients of Equivalence</a:t>
            </a:r>
          </a:p>
          <a:p>
            <a:pPr lvl="1"/>
            <a:r>
              <a:rPr lang="en-US" dirty="0"/>
              <a:t>Equivalent forms (e.g. A and B)</a:t>
            </a:r>
          </a:p>
          <a:p>
            <a:pPr lvl="2"/>
            <a:r>
              <a:rPr lang="en-US" i="1" dirty="0"/>
              <a:t>(errors in sampling test content domain)</a:t>
            </a:r>
          </a:p>
          <a:p>
            <a:r>
              <a:rPr lang="en-US" dirty="0"/>
              <a:t>Coefficients of Internal Consistency</a:t>
            </a:r>
          </a:p>
          <a:p>
            <a:pPr lvl="1"/>
            <a:r>
              <a:rPr lang="en-US" dirty="0" err="1"/>
              <a:t>Kuder</a:t>
            </a:r>
            <a:r>
              <a:rPr lang="en-US" dirty="0"/>
              <a:t>-Richardson Estimates </a:t>
            </a:r>
          </a:p>
          <a:p>
            <a:pPr lvl="2"/>
            <a:r>
              <a:rPr lang="en-US" i="1" dirty="0"/>
              <a:t>(assumes homogeneity)</a:t>
            </a:r>
          </a:p>
          <a:p>
            <a:pPr marL="457200" lvl="1" indent="0">
              <a:buNone/>
            </a:pPr>
            <a:r>
              <a:rPr lang="en-US" dirty="0"/>
              <a:t>K-R 20 (preferred)</a:t>
            </a:r>
          </a:p>
          <a:p>
            <a:pPr marL="457200" lvl="1" indent="0">
              <a:buNone/>
            </a:pPr>
            <a:r>
              <a:rPr lang="en-US" dirty="0" err="1"/>
              <a:t>Cronbach’s</a:t>
            </a:r>
            <a:r>
              <a:rPr lang="en-US" dirty="0"/>
              <a:t> alpha </a:t>
            </a:r>
            <a:r>
              <a:rPr lang="el-GR" dirty="0"/>
              <a:t>α</a:t>
            </a:r>
            <a:r>
              <a:rPr lang="en-US" dirty="0"/>
              <a:t> (general version of K-R 20)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b="1" i="1" dirty="0">
                <a:solidFill>
                  <a:schemeClr val="accent3"/>
                </a:solidFill>
              </a:rPr>
              <a:t>Where is this in SPSS?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/>
          <a:lstStyle/>
          <a:p>
            <a:pPr algn="ctr"/>
            <a:r>
              <a:rPr lang="en-US" sz="3600" dirty="0"/>
              <a:t>Reliability Estimation </a:t>
            </a:r>
            <a:r>
              <a:rPr lang="en-US" sz="1800" i="1" dirty="0"/>
              <a:t>(</a:t>
            </a:r>
            <a:r>
              <a:rPr lang="en-US" sz="1800" i="1" dirty="0" err="1"/>
              <a:t>con’t</a:t>
            </a:r>
            <a:r>
              <a:rPr lang="en-US" sz="1800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6924"/>
            <a:ext cx="6711654" cy="47552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Inter-rater Agreement v. reliability</a:t>
            </a:r>
          </a:p>
          <a:p>
            <a:pPr lvl="1"/>
            <a:r>
              <a:rPr lang="en-US" dirty="0"/>
              <a:t>ICC </a:t>
            </a:r>
          </a:p>
          <a:p>
            <a:pPr lvl="1"/>
            <a:r>
              <a:rPr lang="en-US" dirty="0" err="1"/>
              <a:t>Rwg</a:t>
            </a:r>
            <a:endParaRPr lang="en-US" dirty="0"/>
          </a:p>
          <a:p>
            <a:pPr lvl="1"/>
            <a:r>
              <a:rPr lang="en-US" dirty="0"/>
              <a:t>% agreement (Kappa)</a:t>
            </a:r>
          </a:p>
          <a:p>
            <a:pPr lvl="1"/>
            <a:r>
              <a:rPr lang="en-US" dirty="0"/>
              <a:t>See Rosenthal &amp; </a:t>
            </a:r>
            <a:r>
              <a:rPr lang="en-US" dirty="0" err="1"/>
              <a:t>Rosnow</a:t>
            </a:r>
            <a:r>
              <a:rPr lang="en-US" dirty="0"/>
              <a:t> table (hand out)</a:t>
            </a:r>
          </a:p>
          <a:p>
            <a:r>
              <a:rPr lang="en-US" dirty="0"/>
              <a:t>Comparisons Among Reliability Estimates</a:t>
            </a:r>
          </a:p>
          <a:p>
            <a:pPr lvl="1"/>
            <a:r>
              <a:rPr lang="en-US" dirty="0"/>
              <a:t>Systematic variance must be stable characteristics of</a:t>
            </a:r>
          </a:p>
          <a:p>
            <a:pPr lvl="2"/>
            <a:r>
              <a:rPr lang="en-US" dirty="0"/>
              <a:t>examinee </a:t>
            </a:r>
          </a:p>
          <a:p>
            <a:pPr lvl="2"/>
            <a:r>
              <a:rPr lang="en-US" dirty="0"/>
              <a:t>what is  measured</a:t>
            </a:r>
          </a:p>
          <a:p>
            <a:pPr lvl="1"/>
            <a:r>
              <a:rPr lang="en-US" dirty="0"/>
              <a:t>Use estimates that make sense for the purpose, </a:t>
            </a:r>
          </a:p>
          <a:p>
            <a:pPr lvl="3"/>
            <a:r>
              <a:rPr lang="en-US" b="1" i="1" dirty="0">
                <a:solidFill>
                  <a:schemeClr val="accent3"/>
                </a:solidFill>
              </a:rPr>
              <a:t>For re-testing an applicant due to admin mistake what’s most appropriate?</a:t>
            </a:r>
          </a:p>
          <a:p>
            <a:pPr lvl="3"/>
            <a:r>
              <a:rPr lang="en-US" b="1" i="1" dirty="0">
                <a:solidFill>
                  <a:schemeClr val="accent3"/>
                </a:solidFill>
              </a:rPr>
              <a:t>For production over a long period?</a:t>
            </a:r>
            <a:endParaRPr lang="en-US" b="1" i="1" dirty="0"/>
          </a:p>
          <a:p>
            <a:pPr lvl="3"/>
            <a:r>
              <a:rPr lang="en-US" b="1" i="1" dirty="0">
                <a:solidFill>
                  <a:schemeClr val="accent3"/>
                </a:solidFill>
              </a:rPr>
              <a:t>An e.g. of a job requiring stability of an attribute?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8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C2CC40-77DC-4CBB-BC3E-FEB78E67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3724E-DFB5-47B5-B2A8-94B38769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485B9-0214-44E2-AAAB-12C7676CC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92"/>
            <a:ext cx="9144000" cy="65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56708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RELIABILITY ESTIMATION </a:t>
                </a:r>
                <a:r>
                  <a:rPr lang="en-US" sz="1800" i="1" dirty="0"/>
                  <a:t> 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Standard Error of Measurement: </a:t>
                </a:r>
              </a:p>
              <a:p>
                <a:pPr lvl="2"/>
                <a:r>
                  <a:rPr lang="en-US" dirty="0"/>
                  <a:t> </a:t>
                </a:r>
                <a:r>
                  <a:rPr lang="en-US" i="1" dirty="0"/>
                  <a:t>s</a:t>
                </a:r>
                <a:r>
                  <a:rPr lang="en-US" i="1" baseline="-25000" dirty="0"/>
                  <a:t>e</a:t>
                </a:r>
                <a:r>
                  <a:rPr lang="en-US" dirty="0"/>
                  <a:t> = </a:t>
                </a:r>
                <a:r>
                  <a:rPr lang="en-US" dirty="0" err="1"/>
                  <a:t>s</a:t>
                </a:r>
                <a:r>
                  <a:rPr lang="en-US" i="1" baseline="-25000" dirty="0" err="1"/>
                  <a:t>x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1−</m:t>
                        </m:r>
                        <m:r>
                          <m:rPr>
                            <m:nor/>
                          </m:rPr>
                          <a:rPr lang="en-US" i="1" dirty="0"/>
                          <m:t>r</m:t>
                        </m:r>
                        <m:r>
                          <m:rPr>
                            <m:nor/>
                          </m:rPr>
                          <a:rPr lang="en-US" i="1" baseline="-25000" dirty="0"/>
                          <m:t>xx</m:t>
                        </m:r>
                      </m:e>
                    </m:rad>
                  </m:oMath>
                </a14:m>
                <a:r>
                  <a:rPr lang="en-US" dirty="0"/>
                  <a:t>   </a:t>
                </a:r>
              </a:p>
              <a:p>
                <a:pPr lvl="2"/>
                <a:r>
                  <a:rPr lang="en-US" dirty="0"/>
                  <a:t>Where (in test score units) </a:t>
                </a:r>
              </a:p>
              <a:p>
                <a:pPr lvl="4"/>
                <a:r>
                  <a:rPr lang="en-US" i="1" dirty="0"/>
                  <a:t>s</a:t>
                </a:r>
                <a:r>
                  <a:rPr lang="en-US" i="1" baseline="-25000" dirty="0"/>
                  <a:t>e</a:t>
                </a:r>
                <a:r>
                  <a:rPr lang="en-US" dirty="0"/>
                  <a:t> = SEM; </a:t>
                </a:r>
                <a:r>
                  <a:rPr lang="en-US" dirty="0" err="1"/>
                  <a:t>s</a:t>
                </a:r>
                <a:r>
                  <a:rPr lang="en-US" i="1" baseline="-25000" dirty="0" err="1"/>
                  <a:t>x</a:t>
                </a:r>
                <a:r>
                  <a:rPr lang="en-US" i="1" baseline="-25000" dirty="0"/>
                  <a:t> </a:t>
                </a:r>
                <a:r>
                  <a:rPr lang="en-US" i="1" dirty="0"/>
                  <a:t>= SD of test; </a:t>
                </a:r>
                <a:r>
                  <a:rPr lang="en-US" dirty="0"/>
                  <a:t> 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xx</a:t>
                </a:r>
                <a:r>
                  <a:rPr lang="en-US" i="1" dirty="0"/>
                  <a:t> = reliability of test</a:t>
                </a:r>
              </a:p>
              <a:p>
                <a:pPr lvl="2"/>
                <a:r>
                  <a:rPr lang="en-US" i="1" dirty="0"/>
                  <a:t>SEM decreases as reliability increases</a:t>
                </a:r>
              </a:p>
              <a:p>
                <a:r>
                  <a:rPr lang="en-US" dirty="0"/>
                  <a:t>Three purposes: to determine if</a:t>
                </a:r>
              </a:p>
              <a:p>
                <a:pPr lvl="1"/>
                <a:r>
                  <a:rPr lang="en-US" dirty="0"/>
                  <a:t>Two individuals’ scores really differ</a:t>
                </a:r>
              </a:p>
              <a:p>
                <a:pPr lvl="1"/>
                <a:r>
                  <a:rPr lang="en-US" i="1" dirty="0"/>
                  <a:t>Individual’s obtained  score differs from true score  </a:t>
                </a:r>
              </a:p>
              <a:p>
                <a:pPr lvl="1"/>
                <a:r>
                  <a:rPr lang="en-US" i="1" dirty="0"/>
                  <a:t>Scores discriminate differently in different groups </a:t>
                </a:r>
              </a:p>
              <a:p>
                <a:pPr lvl="2"/>
                <a:r>
                  <a:rPr lang="en-US" dirty="0"/>
                  <a:t>Do group scores from different geographical areas matter?</a:t>
                </a:r>
              </a:p>
              <a:p>
                <a:pPr lvl="3"/>
                <a:r>
                  <a:rPr lang="en-US" b="1" i="1" dirty="0">
                    <a:solidFill>
                      <a:schemeClr val="accent3"/>
                    </a:solidFill>
                  </a:rPr>
                  <a:t>Why? Give an example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567082"/>
              </a:xfrm>
              <a:blipFill>
                <a:blip r:embed="rId2"/>
                <a:stretch>
                  <a:fillRect l="-296" t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8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29988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INTERPRETATIONS OF </a:t>
            </a:r>
            <a:br>
              <a:rPr lang="en-US" sz="2800" dirty="0"/>
            </a:br>
            <a:r>
              <a:rPr lang="en-US" sz="2800" dirty="0"/>
              <a:t>RELAIBILITY COEFFICIENTS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/>
              <a:t>Important to remember:</a:t>
            </a:r>
          </a:p>
          <a:p>
            <a:pPr lvl="1"/>
            <a:r>
              <a:rPr lang="en-US" sz="9600" dirty="0"/>
              <a:t>Size of coefficient  needed depends upon:</a:t>
            </a:r>
          </a:p>
          <a:p>
            <a:pPr lvl="2"/>
            <a:r>
              <a:rPr lang="en-US" sz="9600" dirty="0"/>
              <a:t>The purpose for which it is used</a:t>
            </a:r>
          </a:p>
          <a:p>
            <a:pPr lvl="2"/>
            <a:r>
              <a:rPr lang="en-US" sz="9600" dirty="0"/>
              <a:t>The history of the type of measure</a:t>
            </a:r>
          </a:p>
          <a:p>
            <a:pPr lvl="3"/>
            <a:r>
              <a:rPr lang="en-US" sz="9600" b="1" i="1" dirty="0">
                <a:solidFill>
                  <a:schemeClr val="accent3"/>
                </a:solidFill>
              </a:rPr>
              <a:t>what would be acceptable for a GMA test?</a:t>
            </a:r>
          </a:p>
          <a:p>
            <a:pPr lvl="3"/>
            <a:r>
              <a:rPr lang="en-US" sz="9600" b="1" i="1" dirty="0">
                <a:solidFill>
                  <a:schemeClr val="accent3"/>
                </a:solidFill>
              </a:rPr>
              <a:t>for a panel interview?</a:t>
            </a:r>
          </a:p>
          <a:p>
            <a:pPr lvl="2"/>
            <a:r>
              <a:rPr lang="en-US" sz="9600" dirty="0"/>
              <a:t>Length of test (how many items are needed?)</a:t>
            </a:r>
            <a:r>
              <a:rPr lang="en-US" sz="9600" i="1" dirty="0">
                <a:solidFill>
                  <a:schemeClr val="accent3"/>
                </a:solidFill>
              </a:rPr>
              <a:t>	</a:t>
            </a:r>
            <a:endParaRPr lang="en-US" sz="9600" b="1" i="1" dirty="0">
              <a:solidFill>
                <a:schemeClr val="accent3"/>
              </a:solidFill>
            </a:endParaRPr>
          </a:p>
          <a:p>
            <a:pPr lvl="2"/>
            <a:endParaRPr lang="en-US" sz="12800" dirty="0"/>
          </a:p>
          <a:p>
            <a:pPr lvl="2"/>
            <a:endParaRPr lang="en-US" sz="12800" dirty="0"/>
          </a:p>
          <a:p>
            <a:pPr marL="914400" lvl="2" indent="0">
              <a:buNone/>
            </a:pPr>
            <a:endParaRPr lang="en-US" sz="12800" b="1" i="1" dirty="0">
              <a:solidFill>
                <a:schemeClr val="accent3"/>
              </a:solidFill>
            </a:endParaRPr>
          </a:p>
          <a:p>
            <a:pPr marL="914400" lvl="2" indent="0">
              <a:buNone/>
            </a:pPr>
            <a:r>
              <a:rPr lang="en-US" b="1" i="1" dirty="0">
                <a:solidFill>
                  <a:schemeClr val="accent3"/>
                </a:solidFill>
              </a:rPr>
              <a:t>							</a:t>
            </a:r>
          </a:p>
          <a:p>
            <a:pPr marL="914400" lvl="2" indent="0">
              <a:buNone/>
            </a:pPr>
            <a:r>
              <a:rPr lang="en-US" b="1" i="1" dirty="0">
                <a:solidFill>
                  <a:schemeClr val="accent3"/>
                </a:solidFill>
              </a:rPr>
              <a:t>	</a:t>
            </a:r>
          </a:p>
          <a:p>
            <a:pPr marL="914400" lvl="2" indent="0"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2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6482"/>
          </a:xfrm>
        </p:spPr>
        <p:txBody>
          <a:bodyPr>
            <a:normAutofit/>
          </a:bodyPr>
          <a:lstStyle/>
          <a:p>
            <a:r>
              <a:rPr lang="en-US" sz="3200" dirty="0"/>
              <a:t>VALIDITY: AN EVOLVING CONCEPT </a:t>
            </a:r>
            <a:r>
              <a:rPr lang="en-US" sz="1800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371600"/>
            <a:ext cx="6711654" cy="5033682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en-US" sz="2100" b="1" i="1" dirty="0">
                <a:solidFill>
                  <a:srgbClr val="00B050"/>
                </a:solidFill>
              </a:rPr>
              <a:t>Why is it important for I/O to distinguish between </a:t>
            </a:r>
          </a:p>
          <a:p>
            <a:pPr lvl="3"/>
            <a:r>
              <a:rPr lang="en-US" sz="2300" b="1" i="1" dirty="0">
                <a:solidFill>
                  <a:srgbClr val="00B050"/>
                </a:solidFill>
              </a:rPr>
              <a:t>A Test “… purports to measure something” </a:t>
            </a:r>
          </a:p>
          <a:p>
            <a:pPr lvl="3"/>
            <a:r>
              <a:rPr lang="en-US" sz="2300" b="1" i="1" dirty="0">
                <a:solidFill>
                  <a:srgbClr val="00B050"/>
                </a:solidFill>
              </a:rPr>
              <a:t> validity: “the degree to which it predicts something else” (i.e. criterion)</a:t>
            </a:r>
          </a:p>
          <a:p>
            <a:pPr marL="1371623" lvl="3" indent="0">
              <a:buNone/>
            </a:pPr>
            <a:r>
              <a:rPr lang="en-US" sz="2300" b="1" i="1" dirty="0">
                <a:solidFill>
                  <a:srgbClr val="00B050"/>
                </a:solidFill>
              </a:rPr>
              <a:t>		(making inferences)</a:t>
            </a:r>
          </a:p>
          <a:p>
            <a:r>
              <a:rPr lang="en-US" dirty="0"/>
              <a:t>Three Troublesome Adjectives</a:t>
            </a:r>
          </a:p>
          <a:p>
            <a:pPr lvl="1"/>
            <a:r>
              <a:rPr lang="en-US" dirty="0"/>
              <a:t>Content, criterion related, construct </a:t>
            </a:r>
          </a:p>
          <a:p>
            <a:pPr lvl="2"/>
            <a:r>
              <a:rPr lang="en-US" dirty="0"/>
              <a:t>(“kinds v. “aspects”)</a:t>
            </a:r>
          </a:p>
          <a:p>
            <a:pPr lvl="2"/>
            <a:r>
              <a:rPr lang="en-US" dirty="0"/>
              <a:t>Meaning (interpretation) v. inferences about a person</a:t>
            </a:r>
          </a:p>
          <a:p>
            <a:pPr lvl="1"/>
            <a:r>
              <a:rPr lang="en-US" dirty="0"/>
              <a:t>“Unitarian” view  that they are all aspects of Construct validity</a:t>
            </a:r>
          </a:p>
          <a:p>
            <a:pPr marL="914400" lvl="2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 </a:t>
            </a:r>
          </a:p>
          <a:p>
            <a:r>
              <a:rPr lang="en-US" dirty="0"/>
              <a:t>Descriptive and Relational Inferences</a:t>
            </a:r>
          </a:p>
          <a:p>
            <a:pPr lvl="1"/>
            <a:r>
              <a:rPr lang="en-US" i="1" dirty="0"/>
              <a:t> Descriptive inferences (about the score itself)</a:t>
            </a:r>
          </a:p>
          <a:p>
            <a:pPr lvl="2"/>
            <a:r>
              <a:rPr lang="en-US" dirty="0"/>
              <a:t>High IQ means the person is smart (trait)</a:t>
            </a:r>
          </a:p>
          <a:p>
            <a:pPr lvl="1"/>
            <a:r>
              <a:rPr lang="en-US" i="1" dirty="0"/>
              <a:t>Relational inferences (about what can be predicted)</a:t>
            </a:r>
          </a:p>
          <a:p>
            <a:pPr lvl="2"/>
            <a:r>
              <a:rPr lang="en-US" dirty="0"/>
              <a:t>High scorer will perform on the job (sign)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Psychometric Validity </a:t>
            </a:r>
            <a:br>
              <a:rPr lang="en-US" sz="2800" dirty="0"/>
            </a:br>
            <a:r>
              <a:rPr lang="en-US" sz="2800" dirty="0"/>
              <a:t>v. </a:t>
            </a:r>
            <a:br>
              <a:rPr lang="en-US" sz="2800" dirty="0"/>
            </a:br>
            <a:r>
              <a:rPr lang="en-US" sz="2800" dirty="0"/>
              <a:t>Job Relatedness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2926"/>
            <a:ext cx="6929754" cy="385979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Psychometric Validity</a:t>
            </a:r>
          </a:p>
          <a:p>
            <a:pPr lvl="1"/>
            <a:r>
              <a:rPr lang="en-US" dirty="0"/>
              <a:t>Confirm the </a:t>
            </a:r>
            <a:r>
              <a:rPr lang="en-US" i="1" dirty="0"/>
              <a:t>meaning</a:t>
            </a:r>
            <a:r>
              <a:rPr lang="en-US" dirty="0"/>
              <a:t> of the test intended by the test developer </a:t>
            </a:r>
            <a:endParaRPr lang="en-US" i="1" dirty="0"/>
          </a:p>
          <a:p>
            <a:pPr algn="just"/>
            <a:r>
              <a:rPr lang="en-US" dirty="0"/>
              <a:t>Job-relatedness (validity) – in Personnel assessment </a:t>
            </a:r>
          </a:p>
          <a:p>
            <a:pPr lvl="2"/>
            <a:r>
              <a:rPr lang="en-US" b="1" i="1" dirty="0">
                <a:solidFill>
                  <a:srgbClr val="00B050"/>
                </a:solidFill>
              </a:rPr>
              <a:t>Examples? </a:t>
            </a:r>
          </a:p>
          <a:p>
            <a:pPr lvl="2"/>
            <a:r>
              <a:rPr lang="en-US" b="1" i="1" dirty="0">
                <a:solidFill>
                  <a:srgbClr val="00B050"/>
                </a:solidFill>
              </a:rPr>
              <a:t>How does psychometric validity differ from Job-relatedness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5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5"/>
          </a:xfrm>
        </p:spPr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96" y="1478283"/>
            <a:ext cx="6711654" cy="4195481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Queletet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(1835)</a:t>
            </a:r>
          </a:p>
          <a:p>
            <a:pPr lvl="1"/>
            <a:r>
              <a:rPr lang="en-US" dirty="0"/>
              <a:t>Established the normal distribution</a:t>
            </a:r>
          </a:p>
          <a:p>
            <a:pPr lvl="1"/>
            <a:r>
              <a:rPr lang="en-US" dirty="0"/>
              <a:t>Used by:</a:t>
            </a:r>
          </a:p>
          <a:p>
            <a:pPr lvl="2"/>
            <a:r>
              <a:rPr lang="en-US" dirty="0"/>
              <a:t>Galton (measurement of genius)</a:t>
            </a:r>
          </a:p>
          <a:p>
            <a:pPr lvl="2"/>
            <a:r>
              <a:rPr lang="en-US" dirty="0" err="1"/>
              <a:t>Binet</a:t>
            </a:r>
            <a:r>
              <a:rPr lang="en-US" dirty="0"/>
              <a:t> et al. (cognitive ability, </a:t>
            </a:r>
            <a:r>
              <a:rPr lang="en-US" dirty="0" err="1"/>
              <a:t>i.e.”IQ</a:t>
            </a:r>
            <a:r>
              <a:rPr lang="en-US" dirty="0"/>
              <a:t>”)</a:t>
            </a:r>
          </a:p>
          <a:p>
            <a:pPr lvl="2"/>
            <a:r>
              <a:rPr lang="en-US" dirty="0"/>
              <a:t>Munsterberg (employment testing)</a:t>
            </a:r>
          </a:p>
          <a:p>
            <a:pPr lvl="2"/>
            <a:r>
              <a:rPr lang="en-US" dirty="0"/>
              <a:t>J. M. </a:t>
            </a:r>
            <a:r>
              <a:rPr lang="en-US" dirty="0" err="1"/>
              <a:t>Cattell</a:t>
            </a:r>
            <a:r>
              <a:rPr lang="en-US" dirty="0"/>
              <a:t> (perceptual and sensory tests)</a:t>
            </a:r>
          </a:p>
          <a:p>
            <a:r>
              <a:rPr lang="en-US" dirty="0"/>
              <a:t>Over time measurement</a:t>
            </a:r>
          </a:p>
          <a:p>
            <a:pPr lvl="1"/>
            <a:r>
              <a:rPr lang="en-US" dirty="0"/>
              <a:t>Focus changed from reliability to validity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9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14748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VARIETIES OF PSYCHOMETRIC VALIDITY EVIDENCE </a:t>
            </a:r>
            <a:r>
              <a:rPr lang="en-US" sz="2800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615440"/>
            <a:ext cx="6711654" cy="41954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Evidence Based on Test Development 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Provide evidence for a test you plan to use </a:t>
            </a:r>
          </a:p>
          <a:p>
            <a:pPr lvl="1"/>
            <a:r>
              <a:rPr lang="en-US" i="1" dirty="0"/>
              <a:t> </a:t>
            </a:r>
            <a:r>
              <a:rPr lang="en-US" sz="2600" b="1" i="1" dirty="0"/>
              <a:t>questions to guide evaluation</a:t>
            </a:r>
            <a:r>
              <a:rPr lang="en-US" sz="2600" i="1" dirty="0"/>
              <a:t>: </a:t>
            </a:r>
            <a:r>
              <a:rPr lang="en-US" sz="2600" b="1" i="1" dirty="0">
                <a:solidFill>
                  <a:srgbClr val="00B050"/>
                </a:solidFill>
              </a:rPr>
              <a:t>answer them for your job</a:t>
            </a:r>
          </a:p>
          <a:p>
            <a:pPr lvl="2"/>
            <a:r>
              <a:rPr lang="en-US" dirty="0"/>
              <a:t>Did the developer have a clear idea of the attribute?</a:t>
            </a:r>
          </a:p>
          <a:p>
            <a:pPr lvl="2"/>
            <a:r>
              <a:rPr lang="en-US" dirty="0"/>
              <a:t>Are the mechanics of the measurement consistent with the concepts?</a:t>
            </a:r>
          </a:p>
          <a:p>
            <a:pPr lvl="2"/>
            <a:r>
              <a:rPr lang="en-US" dirty="0"/>
              <a:t>Is the stimulus content appropriate?</a:t>
            </a:r>
          </a:p>
          <a:p>
            <a:pPr lvl="2"/>
            <a:r>
              <a:rPr lang="en-US" dirty="0"/>
              <a:t>What the test carefully and skillfully developed?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300" dirty="0"/>
              <a:t>Evidence Based on Reliability </a:t>
            </a:r>
            <a:r>
              <a:rPr lang="en-US" sz="3300" b="1" i="1" dirty="0">
                <a:solidFill>
                  <a:srgbClr val="00B050"/>
                </a:solidFill>
              </a:rPr>
              <a:t> </a:t>
            </a:r>
          </a:p>
          <a:p>
            <a:pPr marL="400050" lvl="2" indent="0">
              <a:buNone/>
            </a:pPr>
            <a:r>
              <a:rPr lang="en-US" i="1" dirty="0"/>
              <a:t>- </a:t>
            </a:r>
            <a:r>
              <a:rPr lang="en-US" sz="2600" b="1" i="1" dirty="0"/>
              <a:t>questions to guide evaluation:</a:t>
            </a:r>
            <a:r>
              <a:rPr lang="en-US" sz="2600" i="1" dirty="0"/>
              <a:t> </a:t>
            </a:r>
            <a:r>
              <a:rPr lang="en-US" sz="2600" b="1" i="1" dirty="0">
                <a:solidFill>
                  <a:srgbClr val="00B050"/>
                </a:solidFill>
              </a:rPr>
              <a:t>answer them for your job</a:t>
            </a:r>
            <a:endParaRPr lang="en-US" sz="2600" dirty="0"/>
          </a:p>
          <a:p>
            <a:pPr lvl="2"/>
            <a:r>
              <a:rPr lang="en-US" dirty="0"/>
              <a:t>Is the internal statistical evidence satisfactory?</a:t>
            </a:r>
          </a:p>
          <a:p>
            <a:pPr lvl="2"/>
            <a:r>
              <a:rPr lang="en-US" dirty="0"/>
              <a:t>Are scores stable over time and consistent with alternative measures?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40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23308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048183"/>
            <a:ext cx="6711654" cy="4195481"/>
          </a:xfrm>
        </p:spPr>
        <p:txBody>
          <a:bodyPr>
            <a:normAutofit/>
          </a:bodyPr>
          <a:lstStyle/>
          <a:p>
            <a:r>
              <a:rPr lang="en-US" dirty="0"/>
              <a:t>Evidence from Patterns of Correlates</a:t>
            </a:r>
          </a:p>
          <a:p>
            <a:pPr lvl="1"/>
            <a:r>
              <a:rPr lang="en-US" i="1" dirty="0"/>
              <a:t>Confirmatory and dis-confirmatory </a:t>
            </a:r>
          </a:p>
          <a:p>
            <a:r>
              <a:rPr lang="en-US" dirty="0"/>
              <a:t>Questions for evaluation:</a:t>
            </a: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Answer them for a test you will use</a:t>
            </a:r>
          </a:p>
          <a:p>
            <a:pPr lvl="2"/>
            <a:r>
              <a:rPr lang="en-US" dirty="0"/>
              <a:t>Does empirical evidence </a:t>
            </a:r>
            <a:r>
              <a:rPr lang="en-US" b="1" i="1" dirty="0"/>
              <a:t>confirm</a:t>
            </a:r>
            <a:r>
              <a:rPr lang="en-US" dirty="0"/>
              <a:t> logically expected relations with other variables?</a:t>
            </a:r>
          </a:p>
          <a:p>
            <a:pPr lvl="2"/>
            <a:r>
              <a:rPr lang="en-US" dirty="0"/>
              <a:t>Does empirical evidence </a:t>
            </a:r>
            <a:r>
              <a:rPr lang="en-US" b="1" i="1" dirty="0"/>
              <a:t>disconfirm</a:t>
            </a:r>
            <a:r>
              <a:rPr lang="en-US" dirty="0"/>
              <a:t> alternative meanings of test scores?</a:t>
            </a:r>
          </a:p>
          <a:p>
            <a:pPr lvl="2"/>
            <a:r>
              <a:rPr lang="en-US" dirty="0"/>
              <a:t>Are the consequences of the test consistent with the meaning of the construct being measured?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20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sz="3600" dirty="0"/>
              <a:t>Beyond Classical Test Theory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76" y="1447803"/>
            <a:ext cx="6711654" cy="4195481"/>
          </a:xfrm>
        </p:spPr>
        <p:txBody>
          <a:bodyPr/>
          <a:lstStyle/>
          <a:p>
            <a:r>
              <a:rPr lang="en-US" dirty="0"/>
              <a:t>Factor Analysis (identify latent variables in a set of scores)</a:t>
            </a:r>
          </a:p>
          <a:p>
            <a:pPr lvl="1"/>
            <a:r>
              <a:rPr lang="en-US" dirty="0"/>
              <a:t>EFA (Exploratory)</a:t>
            </a:r>
          </a:p>
          <a:p>
            <a:pPr lvl="1"/>
            <a:r>
              <a:rPr lang="en-US" dirty="0"/>
              <a:t>CFA (Confirmatory)</a:t>
            </a:r>
          </a:p>
          <a:p>
            <a:pPr lvl="1"/>
            <a:endParaRPr lang="en-US" dirty="0"/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Which would be most likely to be used to develop a test?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39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GENERALIZABILITY THEORY </a:t>
            </a:r>
            <a:r>
              <a:rPr lang="en-US" sz="3200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424943"/>
            <a:ext cx="6711654" cy="4195481"/>
          </a:xfrm>
        </p:spPr>
        <p:txBody>
          <a:bodyPr/>
          <a:lstStyle/>
          <a:p>
            <a:r>
              <a:rPr lang="en-US" dirty="0"/>
              <a:t>Can the validity of the test be generalized to:</a:t>
            </a:r>
          </a:p>
          <a:p>
            <a:pPr lvl="1"/>
            <a:r>
              <a:rPr lang="en-US" dirty="0"/>
              <a:t>other times?</a:t>
            </a:r>
          </a:p>
          <a:p>
            <a:pPr lvl="1"/>
            <a:r>
              <a:rPr lang="en-US" dirty="0"/>
              <a:t>Other circumstances?</a:t>
            </a:r>
          </a:p>
          <a:p>
            <a:pPr lvl="1"/>
            <a:r>
              <a:rPr lang="en-US" dirty="0"/>
              <a:t>Other behavior samples?</a:t>
            </a:r>
          </a:p>
          <a:p>
            <a:pPr lvl="1"/>
            <a:r>
              <a:rPr lang="en-US" dirty="0"/>
              <a:t>Other test forms?</a:t>
            </a:r>
          </a:p>
          <a:p>
            <a:pPr lvl="1"/>
            <a:r>
              <a:rPr lang="en-US" dirty="0"/>
              <a:t>Other raters/ interviewers?</a:t>
            </a:r>
          </a:p>
          <a:p>
            <a:pPr lvl="1"/>
            <a:r>
              <a:rPr lang="en-US" dirty="0"/>
              <a:t>Other geographical populations?</a:t>
            </a:r>
          </a:p>
          <a:p>
            <a:pPr lvl="2"/>
            <a:r>
              <a:rPr lang="en-US" b="1" i="1" dirty="0">
                <a:solidFill>
                  <a:srgbClr val="00B050"/>
                </a:solidFill>
              </a:rPr>
              <a:t>Give an example of where a test will not perform the same for applicants in different geographical locations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6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533400"/>
            <a:ext cx="7055380" cy="762000"/>
          </a:xfrm>
        </p:spPr>
        <p:txBody>
          <a:bodyPr/>
          <a:lstStyle/>
          <a:p>
            <a:pPr algn="ctr"/>
            <a:r>
              <a:rPr lang="en-US" sz="3200" dirty="0"/>
              <a:t>ITEM RESPONSE THEORY </a:t>
            </a:r>
            <a:r>
              <a:rPr lang="en-US" sz="3200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47803"/>
            <a:ext cx="6711654" cy="4195481"/>
          </a:xfrm>
        </p:spPr>
        <p:txBody>
          <a:bodyPr>
            <a:normAutofit/>
          </a:bodyPr>
          <a:lstStyle/>
          <a:p>
            <a:r>
              <a:rPr lang="en-US" dirty="0"/>
              <a:t>Classical test:</a:t>
            </a:r>
          </a:p>
          <a:p>
            <a:pPr lvl="1"/>
            <a:r>
              <a:rPr lang="en-US" dirty="0"/>
              <a:t>A person’s score on a test relates to others</a:t>
            </a:r>
          </a:p>
          <a:p>
            <a:r>
              <a:rPr lang="en-US" dirty="0"/>
              <a:t>IRT</a:t>
            </a:r>
          </a:p>
          <a:p>
            <a:pPr lvl="1"/>
            <a:r>
              <a:rPr lang="en-US" dirty="0"/>
              <a:t>A person’s score on a test reflects standing on the latent variable</a:t>
            </a:r>
          </a:p>
          <a:p>
            <a:pPr marL="457200" lvl="1" indent="0">
              <a:buNone/>
            </a:pPr>
            <a:r>
              <a:rPr lang="en-US" dirty="0"/>
              <a:t>(i.e. “sample free”)</a:t>
            </a:r>
          </a:p>
          <a:p>
            <a:r>
              <a:rPr lang="en-US" dirty="0"/>
              <a:t>Computerized adaptive testing with IRT</a:t>
            </a:r>
          </a:p>
          <a:p>
            <a:r>
              <a:rPr lang="en-US" dirty="0"/>
              <a:t>Analysis of  Bias with Adverse Impact</a:t>
            </a:r>
          </a:p>
          <a:p>
            <a:pPr lvl="1"/>
            <a:r>
              <a:rPr lang="en-US" dirty="0"/>
              <a:t>Differential item </a:t>
            </a:r>
            <a:r>
              <a:rPr lang="en-US"/>
              <a:t>functioning </a:t>
            </a:r>
          </a:p>
          <a:p>
            <a:pPr lvl="2"/>
            <a:r>
              <a:rPr lang="en-US"/>
              <a:t>to </a:t>
            </a:r>
            <a:r>
              <a:rPr lang="en-US" dirty="0"/>
              <a:t>assess </a:t>
            </a:r>
            <a:r>
              <a:rPr lang="en-US"/>
              <a:t>adverse impact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3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F2E910-D489-448F-9EBF-4F90219C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2ACF7-C059-4B96-83F0-8A28A95D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B9B224-BAA5-4345-9570-C8EE5CBDA060}"/>
                  </a:ext>
                </a:extLst>
              </p:cNvPr>
              <p:cNvSpPr/>
              <p:nvPr/>
            </p:nvSpPr>
            <p:spPr>
              <a:xfrm>
                <a:off x="748756" y="1050506"/>
                <a:ext cx="7300146" cy="5633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Formulas for midterm: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32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∑</a:t>
                </a:r>
                <a:r>
                  <a:rPr lang="en-US" sz="3200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i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i="1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i="1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 N</a:t>
                </a:r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		</a:t>
                </a:r>
                <a:r>
                  <a:rPr lang="en-US" sz="3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3200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i="1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xx</a:t>
                </a:r>
                <a:r>
                  <a:rPr lang="en-US" sz="3200" i="1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  1 –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l-G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/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en-US" sz="3200" baseline="-25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lang="en-US" sz="32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l-GR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/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 		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2743200" marR="0" indent="-27432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i="1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xyoo</a:t>
                </a:r>
                <a:r>
                  <a:rPr lang="en-US" sz="3200" i="1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√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i="1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yy</a:t>
                </a:r>
                <a:r>
                  <a:rPr lang="en-US" sz="3200" i="1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43200" marR="0" indent="-27432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i="1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xooyoo</a:t>
                </a:r>
                <a:r>
                  <a:rPr lang="en-US" sz="3200" i="1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200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i="1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√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i="1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xx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i="1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yy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	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743200" marR="0" indent="-27432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2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i="1" baseline="-25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32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i="1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√ 1 - </a:t>
                </a:r>
                <a:r>
                  <a:rPr lang="en-US" sz="3200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3200" i="1" baseline="-250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xx</a:t>
                </a:r>
                <a:r>
                  <a:rPr lang="en-US" sz="3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B9B224-BAA5-4345-9570-C8EE5CBDA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56" y="1050506"/>
                <a:ext cx="7300146" cy="5633081"/>
              </a:xfrm>
              <a:prstGeom prst="rect">
                <a:avLst/>
              </a:prstGeom>
              <a:blipFill>
                <a:blip r:embed="rId2"/>
                <a:stretch>
                  <a:fillRect l="-2172" t="-1407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36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Background in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76" y="1424943"/>
            <a:ext cx="6711654" cy="4195481"/>
          </a:xfrm>
        </p:spPr>
        <p:txBody>
          <a:bodyPr/>
          <a:lstStyle/>
          <a:p>
            <a:r>
              <a:rPr lang="en-US" dirty="0" err="1"/>
              <a:t>Adolphe</a:t>
            </a:r>
            <a:r>
              <a:rPr lang="en-US" dirty="0"/>
              <a:t> </a:t>
            </a:r>
            <a:r>
              <a:rPr lang="en-US" dirty="0" err="1"/>
              <a:t>Quetelet</a:t>
            </a:r>
            <a:r>
              <a:rPr lang="en-US" dirty="0"/>
              <a:t> – (1835) </a:t>
            </a:r>
          </a:p>
          <a:p>
            <a:pPr lvl="1"/>
            <a:r>
              <a:rPr lang="en-US" dirty="0"/>
              <a:t>conception of the </a:t>
            </a:r>
            <a:r>
              <a:rPr lang="en-US" i="1" dirty="0" err="1"/>
              <a:t>homme</a:t>
            </a:r>
            <a:r>
              <a:rPr lang="en-US" i="1" dirty="0"/>
              <a:t> </a:t>
            </a:r>
            <a:r>
              <a:rPr lang="en-US" i="1" dirty="0" err="1"/>
              <a:t>moyen</a:t>
            </a:r>
            <a:r>
              <a:rPr lang="en-US" dirty="0"/>
              <a:t> (“average man”) as the central value about which measurements of a human trait are grouped according to the </a:t>
            </a:r>
            <a:r>
              <a:rPr lang="en-US" dirty="0">
                <a:hlinkClick r:id="rId3"/>
              </a:rPr>
              <a:t>normal distribution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Physical and mental attributes are normally distributed</a:t>
            </a:r>
          </a:p>
          <a:p>
            <a:pPr lvl="1"/>
            <a:r>
              <a:rPr lang="en-US" dirty="0"/>
              <a:t>Errors of measurement are normally distributed</a:t>
            </a:r>
          </a:p>
          <a:p>
            <a:pPr lvl="1"/>
            <a:r>
              <a:rPr lang="en-US" dirty="0"/>
              <a:t>Foundation for psychological measurement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9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5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RELIABILITY CONCEPTS OF </a:t>
            </a:r>
            <a:br>
              <a:rPr lang="en-US" sz="2400" dirty="0"/>
            </a:br>
            <a:r>
              <a:rPr lang="en-US" sz="2400" dirty="0"/>
              <a:t>MEASUREMENT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524000"/>
            <a:ext cx="6711654" cy="45720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Measurement Error and Error variance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(error happens!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Table 5.1 Reasons for  differences in  performance</a:t>
            </a:r>
          </a:p>
          <a:p>
            <a:pPr lvl="2"/>
            <a:r>
              <a:rPr lang="en-US" dirty="0"/>
              <a:t>I Person characteristics –long term, </a:t>
            </a:r>
            <a:r>
              <a:rPr lang="en-US" i="1" dirty="0">
                <a:solidFill>
                  <a:srgbClr val="00B0F0"/>
                </a:solidFill>
              </a:rPr>
              <a:t>permanent</a:t>
            </a:r>
          </a:p>
          <a:p>
            <a:pPr lvl="3"/>
            <a:r>
              <a:rPr lang="en-US" dirty="0"/>
              <a:t>Influence scores on all tests, e.g. language, skills</a:t>
            </a:r>
          </a:p>
          <a:p>
            <a:pPr lvl="2"/>
            <a:r>
              <a:rPr lang="en-US" dirty="0"/>
              <a:t>II Person characteristics specific to test </a:t>
            </a:r>
            <a:r>
              <a:rPr lang="en-US" i="1" dirty="0">
                <a:solidFill>
                  <a:srgbClr val="00B0F0"/>
                </a:solidFill>
              </a:rPr>
              <a:t>permanent</a:t>
            </a:r>
            <a:endParaRPr lang="en-US" dirty="0"/>
          </a:p>
          <a:p>
            <a:pPr lvl="3"/>
            <a:r>
              <a:rPr lang="en-US" dirty="0" err="1"/>
              <a:t>E.g</a:t>
            </a:r>
            <a:r>
              <a:rPr lang="en-US" dirty="0"/>
              <a:t> type of words on test more/less recognizable to some</a:t>
            </a:r>
          </a:p>
          <a:p>
            <a:pPr lvl="2"/>
            <a:r>
              <a:rPr lang="en-US" dirty="0"/>
              <a:t>III </a:t>
            </a:r>
            <a:r>
              <a:rPr lang="en-US" i="1" dirty="0">
                <a:solidFill>
                  <a:srgbClr val="00B0F0"/>
                </a:solidFill>
              </a:rPr>
              <a:t>temporary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characteristics that</a:t>
            </a:r>
          </a:p>
          <a:p>
            <a:pPr lvl="3"/>
            <a:r>
              <a:rPr lang="en-US" dirty="0"/>
              <a:t>Influence scores on any test (e.g. evaluation apprehension)</a:t>
            </a:r>
          </a:p>
          <a:p>
            <a:pPr lvl="2"/>
            <a:r>
              <a:rPr lang="en-US" dirty="0"/>
              <a:t>IV  </a:t>
            </a:r>
            <a:r>
              <a:rPr lang="en-US" i="1" dirty="0">
                <a:solidFill>
                  <a:srgbClr val="00B0F0"/>
                </a:solidFill>
              </a:rPr>
              <a:t>Temporary</a:t>
            </a:r>
            <a:r>
              <a:rPr lang="en-US" dirty="0">
                <a:solidFill>
                  <a:srgbClr val="00B0F0"/>
                </a:solidFill>
              </a:rPr>
              <a:t> and </a:t>
            </a:r>
            <a:r>
              <a:rPr lang="en-US" i="1" dirty="0">
                <a:solidFill>
                  <a:srgbClr val="00B0F0"/>
                </a:solidFill>
              </a:rPr>
              <a:t>specific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to the test</a:t>
            </a:r>
          </a:p>
          <a:p>
            <a:pPr lvl="3"/>
            <a:r>
              <a:rPr lang="en-US" dirty="0"/>
              <a:t>E.g. stumped by a word, e.g.</a:t>
            </a:r>
          </a:p>
          <a:p>
            <a:pPr lvl="2"/>
            <a:r>
              <a:rPr lang="en-US" dirty="0"/>
              <a:t>V Administration effects </a:t>
            </a:r>
          </a:p>
          <a:p>
            <a:pPr lvl="3"/>
            <a:r>
              <a:rPr lang="en-US" dirty="0"/>
              <a:t>E.g. interaction administrator and examinee</a:t>
            </a:r>
          </a:p>
          <a:p>
            <a:pPr lvl="2"/>
            <a:r>
              <a:rPr lang="en-US" dirty="0"/>
              <a:t>VI pure chance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Which is the one of primary interest (non-error variance)? 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6482"/>
          </a:xfrm>
        </p:spPr>
        <p:txBody>
          <a:bodyPr/>
          <a:lstStyle/>
          <a:p>
            <a:r>
              <a:rPr lang="en-US" sz="2800" dirty="0"/>
              <a:t>Measure Error and Error Variance</a:t>
            </a:r>
            <a:r>
              <a:rPr lang="en-US" sz="3200" dirty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con’t</a:t>
            </a:r>
            <a:r>
              <a:rPr lang="en-US" sz="2000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447803"/>
            <a:ext cx="6711654" cy="4495797"/>
          </a:xfrm>
        </p:spPr>
        <p:txBody>
          <a:bodyPr>
            <a:normAutofit/>
          </a:bodyPr>
          <a:lstStyle/>
          <a:p>
            <a:r>
              <a:rPr lang="en-US" dirty="0"/>
              <a:t>Category II A – of most interest</a:t>
            </a:r>
          </a:p>
          <a:p>
            <a:pPr lvl="1"/>
            <a:r>
              <a:rPr lang="en-US" dirty="0"/>
              <a:t>Others reflect unwanted sources of variance</a:t>
            </a:r>
          </a:p>
          <a:p>
            <a:r>
              <a:rPr lang="en-US" dirty="0"/>
              <a:t>Classical theory:</a:t>
            </a:r>
          </a:p>
          <a:p>
            <a:pPr lvl="2"/>
            <a:r>
              <a:rPr lang="en-US" i="1" dirty="0"/>
              <a:t>X = t + e </a:t>
            </a:r>
            <a:r>
              <a:rPr lang="en-US" dirty="0"/>
              <a:t>	</a:t>
            </a:r>
          </a:p>
          <a:p>
            <a:r>
              <a:rPr lang="en-US" dirty="0"/>
              <a:t>Assumptions: (errors are </a:t>
            </a:r>
            <a:r>
              <a:rPr lang="en-US" b="1" dirty="0"/>
              <a:t>truly</a:t>
            </a:r>
            <a:r>
              <a:rPr lang="en-US" dirty="0"/>
              <a:t> random)</a:t>
            </a:r>
          </a:p>
          <a:p>
            <a:pPr lvl="1"/>
            <a:r>
              <a:rPr lang="en-US" dirty="0"/>
              <a:t>Obtained score = algebraic sum of </a:t>
            </a:r>
            <a:r>
              <a:rPr lang="en-US" i="1" dirty="0"/>
              <a:t>t + e</a:t>
            </a:r>
          </a:p>
          <a:p>
            <a:pPr lvl="1"/>
            <a:r>
              <a:rPr lang="en-US" b="1" i="1" dirty="0"/>
              <a:t>Not</a:t>
            </a:r>
            <a:r>
              <a:rPr lang="en-US" dirty="0"/>
              <a:t> correlated:</a:t>
            </a:r>
          </a:p>
          <a:p>
            <a:pPr marL="1257316" lvl="2" indent="-342900">
              <a:buFont typeface="+mj-lt"/>
              <a:buAutoNum type="alphaLcParenR"/>
            </a:pPr>
            <a:r>
              <a:rPr lang="en-US" i="1" dirty="0"/>
              <a:t>t</a:t>
            </a:r>
            <a:r>
              <a:rPr lang="en-US" dirty="0"/>
              <a:t> scores and e scores </a:t>
            </a:r>
            <a:r>
              <a:rPr lang="en-US" i="1" dirty="0"/>
              <a:t>(in one test not correlated)</a:t>
            </a:r>
          </a:p>
          <a:p>
            <a:pPr marL="1257316" lvl="2" indent="-342900">
              <a:buFont typeface="+mj-lt"/>
              <a:buAutoNum type="alphaLcParenR"/>
            </a:pPr>
            <a:r>
              <a:rPr lang="en-US" dirty="0"/>
              <a:t>errors in different measures </a:t>
            </a:r>
            <a:r>
              <a:rPr lang="en-US" i="1" dirty="0"/>
              <a:t>(not correlated)</a:t>
            </a:r>
          </a:p>
          <a:p>
            <a:pPr marL="1257316" lvl="2" indent="-342900">
              <a:buFont typeface="+mj-lt"/>
              <a:buAutoNum type="alphaLcParenR"/>
            </a:pPr>
            <a:r>
              <a:rPr lang="en-US" dirty="0"/>
              <a:t>errors in one measure with true scores in another (not correlated)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18882"/>
          </a:xfrm>
        </p:spPr>
        <p:txBody>
          <a:bodyPr/>
          <a:lstStyle/>
          <a:p>
            <a:pPr algn="ctr"/>
            <a:r>
              <a:rPr lang="en-US" sz="3600" dirty="0"/>
              <a:t>Measurement Error </a:t>
            </a:r>
            <a:r>
              <a:rPr lang="en-US" sz="3600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371600"/>
            <a:ext cx="6711654" cy="4876800"/>
          </a:xfrm>
        </p:spPr>
        <p:txBody>
          <a:bodyPr>
            <a:normAutofit lnSpcReduction="10000"/>
          </a:bodyPr>
          <a:lstStyle/>
          <a:p>
            <a:r>
              <a:rPr lang="en-US" i="1" dirty="0" err="1"/>
              <a:t>X</a:t>
            </a:r>
            <a:r>
              <a:rPr lang="en-US" i="1" baseline="-25000" dirty="0" err="1"/>
              <a:t>ob</a:t>
            </a:r>
            <a:r>
              <a:rPr lang="en-US" i="1" dirty="0"/>
              <a:t> = s + e (one individual’s score)</a:t>
            </a:r>
          </a:p>
          <a:p>
            <a:pPr lvl="1"/>
            <a:endParaRPr lang="en-US" b="1" i="1" dirty="0">
              <a:solidFill>
                <a:srgbClr val="00B050"/>
              </a:solidFill>
            </a:endParaRPr>
          </a:p>
          <a:p>
            <a:pPr lvl="1"/>
            <a:r>
              <a:rPr lang="en-US" b="1" i="1" dirty="0">
                <a:solidFill>
                  <a:srgbClr val="00B050"/>
                </a:solidFill>
              </a:rPr>
              <a:t>Why was t replaced with s?</a:t>
            </a:r>
          </a:p>
          <a:p>
            <a:pPr lvl="1"/>
            <a:r>
              <a:rPr lang="en-US" b="1" dirty="0"/>
              <a:t>total variance (all of an individual’s scores)  </a:t>
            </a:r>
          </a:p>
          <a:p>
            <a:endParaRPr lang="en-US" b="1" i="1" dirty="0"/>
          </a:p>
          <a:p>
            <a:r>
              <a:rPr lang="en-US" b="1" i="1" dirty="0"/>
              <a:t>σ</a:t>
            </a:r>
            <a:r>
              <a:rPr lang="en-US" b="1" i="1" baseline="-25000" dirty="0"/>
              <a:t>x</a:t>
            </a:r>
            <a:r>
              <a:rPr lang="en-US" b="1" i="1" baseline="30000" dirty="0"/>
              <a:t>2 </a:t>
            </a:r>
            <a:r>
              <a:rPr lang="en-US" b="1" i="1" dirty="0"/>
              <a:t>   = σ</a:t>
            </a:r>
            <a:r>
              <a:rPr lang="en-US" b="1" i="1" baseline="-25000" dirty="0"/>
              <a:t>s</a:t>
            </a:r>
            <a:r>
              <a:rPr lang="en-US" b="1" i="1" baseline="30000" dirty="0"/>
              <a:t>2 </a:t>
            </a:r>
            <a:r>
              <a:rPr lang="en-US" b="1" i="1" dirty="0"/>
              <a:t> + σ</a:t>
            </a:r>
            <a:r>
              <a:rPr lang="en-US" b="1" i="1" baseline="-25000" dirty="0"/>
              <a:t>e</a:t>
            </a:r>
            <a:r>
              <a:rPr lang="en-US" b="1" i="1" baseline="30000" dirty="0"/>
              <a:t>2 </a:t>
            </a:r>
            <a:r>
              <a:rPr lang="en-US" b="1" i="1" dirty="0"/>
              <a:t>(all people’s scores – population)</a:t>
            </a:r>
            <a:endParaRPr lang="en-US" b="1" i="1" baseline="30000" dirty="0"/>
          </a:p>
          <a:p>
            <a:pPr lvl="1"/>
            <a:endParaRPr lang="en-US" b="1" i="1" baseline="30000" dirty="0"/>
          </a:p>
          <a:p>
            <a:pPr marL="914400" lvl="2" indent="0">
              <a:buNone/>
            </a:pPr>
            <a:r>
              <a:rPr lang="en-US" b="1" dirty="0"/>
              <a:t>systematic causes + random error </a:t>
            </a:r>
          </a:p>
          <a:p>
            <a:pPr marL="914400" lvl="2" indent="0">
              <a:buNone/>
            </a:pPr>
            <a:r>
              <a:rPr lang="en-US" b="1" dirty="0"/>
              <a:t>systematic = </a:t>
            </a:r>
          </a:p>
          <a:p>
            <a:pPr marL="914400" lvl="2" indent="0">
              <a:buNone/>
            </a:pPr>
            <a:r>
              <a:rPr lang="en-US" b="1" dirty="0"/>
              <a:t>	wanted  systematic var (true </a:t>
            </a:r>
            <a:r>
              <a:rPr lang="en-US" b="1" i="1" dirty="0"/>
              <a:t>ability)</a:t>
            </a:r>
            <a:r>
              <a:rPr lang="en-US" b="1" dirty="0"/>
              <a:t> + </a:t>
            </a:r>
          </a:p>
          <a:p>
            <a:pPr marL="914400" lvl="2" indent="0">
              <a:buNone/>
            </a:pPr>
            <a:r>
              <a:rPr lang="en-US" b="1" dirty="0"/>
              <a:t>	unwanted systematic (error) (</a:t>
            </a:r>
            <a:r>
              <a:rPr lang="en-US" b="1" i="1" dirty="0"/>
              <a:t>test-wise</a:t>
            </a:r>
            <a:r>
              <a:rPr lang="en-US" b="1" dirty="0"/>
              <a:t>) </a:t>
            </a:r>
          </a:p>
          <a:p>
            <a:pPr marL="914400" lvl="2" indent="0">
              <a:buNone/>
            </a:pPr>
            <a:r>
              <a:rPr lang="en-US" b="1" dirty="0"/>
              <a:t>		e.g., prefer type of format (systematic error)</a:t>
            </a:r>
          </a:p>
          <a:p>
            <a:pPr marL="914400" lvl="2" indent="0">
              <a:buNone/>
            </a:pPr>
            <a:r>
              <a:rPr lang="en-US" b="1" dirty="0"/>
              <a:t>		e.g. sleepy every time he takes the test</a:t>
            </a:r>
          </a:p>
          <a:p>
            <a:pPr marL="914400" lvl="2" indent="0"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7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9BB19D-42AD-4277-93B9-871267EC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48987-6550-4C84-8581-05D44BC6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3C157-D3A0-4565-AAA8-071C42AA0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43" y="0"/>
            <a:ext cx="5381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8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66657B-168F-4A8F-9CB4-CA7CD9F2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09E33B-D10F-4D79-B473-A8D30797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39253-048A-4AC5-9E3C-FC36FA9BC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42" y="0"/>
            <a:ext cx="5849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6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pPr algn="ctr"/>
            <a:r>
              <a:rPr lang="en-US" sz="3600" dirty="0"/>
              <a:t>Reliability </a:t>
            </a:r>
            <a:endParaRPr lang="en-US" sz="3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8436" y="1524000"/>
                <a:ext cx="6711654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Is…Consistency – in sets of measures</a:t>
                </a:r>
              </a:p>
              <a:p>
                <a:pPr lvl="1"/>
                <a:r>
                  <a:rPr lang="en-US" dirty="0"/>
                  <a:t>Free from </a:t>
                </a:r>
                <a:r>
                  <a:rPr lang="en-US" b="1" dirty="0"/>
                  <a:t>random</a:t>
                </a:r>
                <a:r>
                  <a:rPr lang="en-US" dirty="0"/>
                  <a:t> error variance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Measurement error = </a:t>
                </a:r>
                <a:r>
                  <a:rPr lang="en-US" b="1" dirty="0"/>
                  <a:t>random</a:t>
                </a:r>
                <a:r>
                  <a:rPr lang="en-US" dirty="0"/>
                  <a:t> sources of var</a:t>
                </a:r>
              </a:p>
              <a:p>
                <a:pPr marL="742958" lvl="2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(not unwanted systematic error)</a:t>
                </a:r>
              </a:p>
              <a:p>
                <a:r>
                  <a:rPr lang="en-US" dirty="0"/>
                  <a:t>Reliability = 1 – (</a:t>
                </a:r>
                <a:r>
                  <a:rPr lang="en-US" b="1" dirty="0"/>
                  <a:t>random</a:t>
                </a:r>
                <a:r>
                  <a:rPr lang="en-US" dirty="0"/>
                  <a:t> sources of </a:t>
                </a:r>
                <a:r>
                  <a:rPr lang="en-US" dirty="0" err="1"/>
                  <a:t>var</a:t>
                </a:r>
                <a:r>
                  <a:rPr lang="en-US" dirty="0"/>
                  <a:t>/</a:t>
                </a:r>
                <a:r>
                  <a:rPr lang="en-US" b="1" dirty="0"/>
                  <a:t>total</a:t>
                </a:r>
                <a:r>
                  <a:rPr lang="en-US" dirty="0"/>
                  <a:t> variance )</a:t>
                </a:r>
                <a:endParaRPr lang="en-US" baseline="-25000" dirty="0"/>
              </a:p>
              <a:p>
                <a:pPr marL="457200" lvl="1" indent="0">
                  <a:buNone/>
                </a:pPr>
                <a:r>
                  <a:rPr lang="en-US" i="1" dirty="0" err="1"/>
                  <a:t>r</a:t>
                </a:r>
                <a:r>
                  <a:rPr lang="en-US" i="1" baseline="-25000" dirty="0" err="1"/>
                  <a:t>xx</a:t>
                </a:r>
                <a:r>
                  <a:rPr lang="en-US" i="1" baseline="-25000" dirty="0"/>
                  <a:t> </a:t>
                </a:r>
                <a:r>
                  <a:rPr lang="en-US" i="1" dirty="0"/>
                  <a:t> =   1 –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en-US" baseline="-25000">
                        <a:latin typeface="Cambria Math"/>
                      </a:rPr>
                      <m:t>e</m:t>
                    </m:r>
                  </m:oMath>
                </a14:m>
                <a:r>
                  <a:rPr lang="en-US" i="1" dirty="0"/>
                  <a:t>  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σ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baseline="-25000" dirty="0"/>
                  <a:t>x</a:t>
                </a:r>
                <a:r>
                  <a:rPr lang="en-US" dirty="0"/>
                  <a:t> ) 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Reliability also defined also as:</a:t>
                </a:r>
              </a:p>
              <a:p>
                <a:pPr marL="457200" lvl="1" indent="0">
                  <a:buNone/>
                </a:pPr>
                <a:r>
                  <a:rPr lang="en-US" dirty="0"/>
                  <a:t>“proportion of total var attributable to systematic sources </a:t>
                </a:r>
                <a:r>
                  <a:rPr lang="en-US" i="1" dirty="0"/>
                  <a:t>(wanted and unwanted)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8436" y="1524000"/>
                <a:ext cx="6711654" cy="4648200"/>
              </a:xfrm>
              <a:blipFill>
                <a:blip r:embed="rId2"/>
                <a:stretch>
                  <a:fillRect l="-454" t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chapter 5 Minimizing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C767-BD96-42E4-BC44-EDAEB880C6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98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2616</TotalTime>
  <Words>1245</Words>
  <Application>Microsoft Office PowerPoint</Application>
  <PresentationFormat>On-screen Show (4:3)</PresentationFormat>
  <Paragraphs>291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Part II  Knowing How to Assess Chapter 5 Minimizing Error</vt:lpstr>
      <vt:lpstr>Background</vt:lpstr>
      <vt:lpstr>Background in Measurement</vt:lpstr>
      <vt:lpstr>RELIABILITY CONCEPTS OF  MEASUREMENT ERROR</vt:lpstr>
      <vt:lpstr>Measure Error and Error Variance (con’t)</vt:lpstr>
      <vt:lpstr>Measurement Error  </vt:lpstr>
      <vt:lpstr>PowerPoint Presentation</vt:lpstr>
      <vt:lpstr>PowerPoint Presentation</vt:lpstr>
      <vt:lpstr>Reliability </vt:lpstr>
      <vt:lpstr>Reliability  (con’t)</vt:lpstr>
      <vt:lpstr>Reliability and Validity  </vt:lpstr>
      <vt:lpstr>Accuracy / Reliability/ Validity  </vt:lpstr>
      <vt:lpstr>RELIABILITY ESTIMATION  </vt:lpstr>
      <vt:lpstr>Reliability Estimation (con’t)</vt:lpstr>
      <vt:lpstr>PowerPoint Presentation</vt:lpstr>
      <vt:lpstr> </vt:lpstr>
      <vt:lpstr>INTERPRETATIONS OF  RELAIBILITY COEFFICIENTS</vt:lpstr>
      <vt:lpstr>VALIDITY: AN EVOLVING CONCEPT  </vt:lpstr>
      <vt:lpstr>Psychometric Validity  v.  Job Relatedness</vt:lpstr>
      <vt:lpstr>VARIETIES OF PSYCHOMETRIC VALIDITY EVIDENCE  </vt:lpstr>
      <vt:lpstr> </vt:lpstr>
      <vt:lpstr>Beyond Classical Test Theory  </vt:lpstr>
      <vt:lpstr>GENERALIZABILITY THEORY  </vt:lpstr>
      <vt:lpstr>ITEM RESPONSE THEORY  </vt:lpstr>
      <vt:lpstr>PowerPoint Presentation</vt:lpstr>
    </vt:vector>
  </TitlesOfParts>
  <Company>University of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II  Knowing How to Assess Chapter 5 Minimizing Error</dc:title>
  <dc:creator>updater</dc:creator>
  <cp:lastModifiedBy>Thomas Mitchell</cp:lastModifiedBy>
  <cp:revision>137</cp:revision>
  <cp:lastPrinted>2014-10-06T18:36:48Z</cp:lastPrinted>
  <dcterms:created xsi:type="dcterms:W3CDTF">2014-08-09T16:09:24Z</dcterms:created>
  <dcterms:modified xsi:type="dcterms:W3CDTF">2019-10-01T20:58:20Z</dcterms:modified>
</cp:coreProperties>
</file>