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47897-4A8A-4BE1-AF14-70AB732FBE09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95938-BD67-4324-BAED-D83EBF3CB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5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Criterion related: evidence for job –relatedness; a technique</a:t>
            </a:r>
            <a:r>
              <a:rPr lang="en-US" baseline="0" dirty="0" smtClean="0"/>
              <a:t> for validating relational inferences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5938-BD67-4324-BAED-D83EBF3CBD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9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810E-3C53-42B5-AC83-1BB38A4A77F3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4EBC-36A7-4EDB-95D7-638C12728BAF}" type="datetime1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1620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4EBC-36A7-4EDB-95D7-638C12728BAF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0315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4EBC-36A7-4EDB-95D7-638C12728BAF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01262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4EBC-36A7-4EDB-95D7-638C12728BAF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0736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4EBC-36A7-4EDB-95D7-638C12728BAF}" type="datetime1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227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4EBC-36A7-4EDB-95D7-638C12728BAF}" type="datetime1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7272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1A1A-F630-4C56-AD4E-A81B94EDFABD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1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D93-D461-47E9-84ED-D007344FD239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3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5E7-F9A4-4699-B6B5-F53F0482B22E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1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36BE-5B1A-456D-B1BA-F8D1261B17DF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1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39F1-7515-42EE-9B10-116482903D2F}" type="datetime1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4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EE8A-92DC-4016-B733-48A3861F1471}" type="datetime1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0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0FA3-EF19-413F-AFAD-D19E375CB235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5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BA0B-31A9-430A-8B00-7D7F141219BE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000-26AD-47B9-8CA5-F31280DDC0A9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D3D8-85C9-404A-B6BD-164094991594}" type="datetime1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1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B8A4EBC-36A7-4EDB-95D7-638C12728BAF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651B-5F72-48D5-9315-A96DC7B0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66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6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600" dirty="0" smtClean="0"/>
              <a:t>Predicting Future Performance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Criterion-Related Validation</a:t>
            </a:r>
          </a:p>
          <a:p>
            <a:pPr marL="457207" lvl="1" indent="0">
              <a:buNone/>
            </a:pPr>
            <a:endParaRPr lang="en-US" i="1" dirty="0" smtClean="0"/>
          </a:p>
          <a:p>
            <a:r>
              <a:rPr lang="en-US" i="1" dirty="0" smtClean="0"/>
              <a:t>Regression &amp; Correlation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What’s the difference between the two?</a:t>
            </a:r>
          </a:p>
          <a:p>
            <a:r>
              <a:rPr lang="en-US" i="1" dirty="0" smtClean="0"/>
              <a:t>Significance </a:t>
            </a:r>
            <a:r>
              <a:rPr lang="en-US" i="1" dirty="0" smtClean="0"/>
              <a:t>Testing</a:t>
            </a:r>
          </a:p>
          <a:p>
            <a:pPr lvl="1"/>
            <a:r>
              <a:rPr lang="en-US" i="1" dirty="0" smtClean="0"/>
              <a:t>Type I and type II errors</a:t>
            </a:r>
          </a:p>
          <a:p>
            <a:pPr lvl="1"/>
            <a:r>
              <a:rPr lang="en-US" i="1" dirty="0" smtClean="0"/>
              <a:t>Statistical power to reject the null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6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</p:spPr>
        <p:txBody>
          <a:bodyPr/>
          <a:lstStyle/>
          <a:p>
            <a:r>
              <a:rPr lang="en-US" sz="3200" dirty="0" smtClean="0"/>
              <a:t>Predicting Future Performance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279960"/>
            <a:ext cx="6711654" cy="473984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Criterion-related validation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What </a:t>
            </a:r>
            <a:r>
              <a:rPr lang="en-US" i="1" dirty="0" smtClean="0">
                <a:solidFill>
                  <a:srgbClr val="FFFF00"/>
                </a:solidFill>
              </a:rPr>
              <a:t>kinds</a:t>
            </a:r>
            <a:r>
              <a:rPr lang="en-US" dirty="0" smtClean="0">
                <a:solidFill>
                  <a:srgbClr val="FFFF00"/>
                </a:solidFill>
              </a:rPr>
              <a:t> of relationships can it be?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What is the </a:t>
            </a:r>
            <a:r>
              <a:rPr lang="en-US" i="1" dirty="0" smtClean="0">
                <a:solidFill>
                  <a:srgbClr val="FFFF00"/>
                </a:solidFill>
              </a:rPr>
              <a:t>degree</a:t>
            </a:r>
            <a:r>
              <a:rPr lang="en-US" dirty="0" smtClean="0">
                <a:solidFill>
                  <a:srgbClr val="FFFF00"/>
                </a:solidFill>
              </a:rPr>
              <a:t> of relationship?</a:t>
            </a:r>
          </a:p>
          <a:p>
            <a:pPr lvl="2"/>
            <a:r>
              <a:rPr lang="en-US" sz="1800" i="1" dirty="0" smtClean="0">
                <a:solidFill>
                  <a:srgbClr val="FFFF00"/>
                </a:solidFill>
              </a:rPr>
              <a:t>What tells us this?</a:t>
            </a:r>
          </a:p>
          <a:p>
            <a:r>
              <a:rPr lang="en-US" dirty="0" smtClean="0"/>
              <a:t>VALIDATION AS HYPOTHESIS TESTING</a:t>
            </a:r>
          </a:p>
          <a:p>
            <a:pPr lvl="1"/>
            <a:r>
              <a:rPr lang="en-US" dirty="0" smtClean="0"/>
              <a:t>Use a valid criterion, not just because it is measurable</a:t>
            </a:r>
          </a:p>
          <a:p>
            <a:pPr lvl="2"/>
            <a:r>
              <a:rPr lang="en-US" i="1" dirty="0" smtClean="0">
                <a:solidFill>
                  <a:srgbClr val="FFFF00"/>
                </a:solidFill>
              </a:rPr>
              <a:t>Example?</a:t>
            </a:r>
          </a:p>
          <a:p>
            <a:r>
              <a:rPr lang="en-US" dirty="0" smtClean="0"/>
              <a:t>BIVARIATE REGRESSION</a:t>
            </a:r>
          </a:p>
          <a:p>
            <a:pPr lvl="1"/>
            <a:r>
              <a:rPr lang="en-US" dirty="0" smtClean="0"/>
              <a:t>Linear Functions   </a:t>
            </a:r>
            <a:r>
              <a:rPr lang="en-US" i="1" dirty="0" smtClean="0"/>
              <a:t>Y = f(X) usually positive and monotonic</a:t>
            </a:r>
          </a:p>
          <a:p>
            <a:pPr lvl="1"/>
            <a:r>
              <a:rPr lang="en-US" dirty="0" smtClean="0"/>
              <a:t>General Linear regression equation </a:t>
            </a:r>
            <a:r>
              <a:rPr lang="en-US" i="1" dirty="0" smtClean="0"/>
              <a:t>Y = a + b(X)</a:t>
            </a:r>
          </a:p>
          <a:p>
            <a:pPr lvl="2"/>
            <a:r>
              <a:rPr lang="en-US" dirty="0" smtClean="0"/>
              <a:t>Be sure to examine the scatter plot. </a:t>
            </a:r>
            <a:r>
              <a:rPr lang="en-US" i="1" dirty="0" smtClean="0">
                <a:solidFill>
                  <a:srgbClr val="FFFF00"/>
                </a:solidFill>
              </a:rPr>
              <a:t>Why?</a:t>
            </a:r>
          </a:p>
          <a:p>
            <a:r>
              <a:rPr lang="en-US" dirty="0" smtClean="0"/>
              <a:t>MEASURES OF CORRELATION</a:t>
            </a:r>
          </a:p>
          <a:p>
            <a:pPr lvl="1"/>
            <a:r>
              <a:rPr lang="en-US" dirty="0" smtClean="0"/>
              <a:t>Basic Concepts in Correlation</a:t>
            </a:r>
          </a:p>
          <a:p>
            <a:pPr lvl="2"/>
            <a:r>
              <a:rPr lang="en-US" i="1" dirty="0" smtClean="0"/>
              <a:t>Residual and Error of Estimate</a:t>
            </a:r>
          </a:p>
          <a:p>
            <a:pPr lvl="2"/>
            <a:r>
              <a:rPr lang="en-US" i="1" dirty="0" smtClean="0"/>
              <a:t>Generalized Definition of Correlation</a:t>
            </a:r>
          </a:p>
          <a:p>
            <a:pPr lvl="2"/>
            <a:r>
              <a:rPr lang="en-US" i="1" dirty="0" smtClean="0"/>
              <a:t>Coefficient of Determination</a:t>
            </a:r>
          </a:p>
          <a:p>
            <a:pPr lvl="2"/>
            <a:r>
              <a:rPr lang="en-US" i="1" dirty="0" smtClean="0"/>
              <a:t>Third Variables</a:t>
            </a:r>
          </a:p>
          <a:p>
            <a:pPr lvl="2"/>
            <a:r>
              <a:rPr lang="en-US" i="1" dirty="0" smtClean="0"/>
              <a:t>Null Hypothesis and its Rejection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4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</p:spPr>
        <p:txBody>
          <a:bodyPr/>
          <a:lstStyle/>
          <a:p>
            <a:r>
              <a:rPr lang="en-US" sz="3200" dirty="0" smtClean="0"/>
              <a:t>Measures of Correlation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093739"/>
            <a:ext cx="6711654" cy="5002261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en-US" sz="7200" dirty="0" smtClean="0"/>
              <a:t>The Product-Moment Coefficients of Correlation</a:t>
            </a:r>
          </a:p>
          <a:p>
            <a:pPr lvl="3"/>
            <a:r>
              <a:rPr lang="en-US" sz="7200" i="1" dirty="0" smtClean="0">
                <a:solidFill>
                  <a:srgbClr val="FFFF00"/>
                </a:solidFill>
              </a:rPr>
              <a:t>What is it?  </a:t>
            </a:r>
          </a:p>
          <a:p>
            <a:pPr lvl="2"/>
            <a:r>
              <a:rPr lang="en-US" sz="7200" i="1" dirty="0" smtClean="0"/>
              <a:t>Non-linearity</a:t>
            </a:r>
          </a:p>
          <a:p>
            <a:pPr lvl="2"/>
            <a:r>
              <a:rPr lang="en-US" sz="7200" i="1" dirty="0" smtClean="0"/>
              <a:t>Homoscedasticity and Equality of Prediction Error</a:t>
            </a:r>
          </a:p>
          <a:p>
            <a:pPr lvl="2"/>
            <a:r>
              <a:rPr lang="en-US" sz="7200" i="1" dirty="0" smtClean="0"/>
              <a:t>Correlated Error</a:t>
            </a:r>
          </a:p>
          <a:p>
            <a:pPr lvl="2"/>
            <a:r>
              <a:rPr lang="en-US" sz="7200" i="1" dirty="0" smtClean="0"/>
              <a:t>Unreliability </a:t>
            </a:r>
            <a:r>
              <a:rPr lang="en-US" sz="5600" i="1" dirty="0" smtClean="0"/>
              <a:t>(Chap 5 correct for attenuation)</a:t>
            </a:r>
          </a:p>
          <a:p>
            <a:pPr lvl="2"/>
            <a:r>
              <a:rPr lang="en-US" sz="7200" i="1" dirty="0" smtClean="0"/>
              <a:t>Reduced Variance </a:t>
            </a:r>
            <a:r>
              <a:rPr lang="en-US" sz="6400" i="1" dirty="0" smtClean="0"/>
              <a:t>(can be corrected for)</a:t>
            </a:r>
          </a:p>
          <a:p>
            <a:pPr lvl="2"/>
            <a:r>
              <a:rPr lang="en-US" sz="7200" i="1" dirty="0" smtClean="0"/>
              <a:t>Group Heterogeneity </a:t>
            </a:r>
            <a:r>
              <a:rPr lang="en-US" sz="6400" i="1" dirty="0" smtClean="0"/>
              <a:t>(check subgroup diff)</a:t>
            </a:r>
          </a:p>
          <a:p>
            <a:pPr lvl="2"/>
            <a:r>
              <a:rPr lang="en-US" sz="7200" i="1" dirty="0" smtClean="0"/>
              <a:t>Questionable Data Points </a:t>
            </a:r>
            <a:r>
              <a:rPr lang="en-US" sz="6400" i="1" dirty="0" smtClean="0"/>
              <a:t>(check for them)</a:t>
            </a:r>
          </a:p>
          <a:p>
            <a:pPr lvl="1"/>
            <a:r>
              <a:rPr lang="en-US" sz="6400" i="1" dirty="0"/>
              <a:t>	</a:t>
            </a:r>
            <a:r>
              <a:rPr lang="en-US" sz="6400" i="1" dirty="0" smtClean="0"/>
              <a:t>A summary Caveat</a:t>
            </a:r>
          </a:p>
          <a:p>
            <a:pPr lvl="3"/>
            <a:r>
              <a:rPr lang="en-US" sz="7200" i="1" dirty="0" smtClean="0"/>
              <a:t>Don’t over-estimate what you have</a:t>
            </a:r>
          </a:p>
          <a:p>
            <a:pPr lvl="3"/>
            <a:r>
              <a:rPr lang="en-US" sz="7200" i="1" dirty="0" smtClean="0"/>
              <a:t>Sometimes you can’t control everything</a:t>
            </a:r>
          </a:p>
          <a:p>
            <a:pPr lvl="3"/>
            <a:r>
              <a:rPr lang="en-US" sz="7200" i="1" dirty="0" smtClean="0"/>
              <a:t>You may need to get more data</a:t>
            </a:r>
          </a:p>
          <a:p>
            <a:pPr lvl="3"/>
            <a:r>
              <a:rPr lang="en-US" sz="7200" i="1" dirty="0" smtClean="0"/>
              <a:t>Work with what you  have</a:t>
            </a:r>
          </a:p>
          <a:p>
            <a:pPr marL="1371600" lvl="3" indent="0">
              <a:buNone/>
            </a:pPr>
            <a:endParaRPr lang="en-US" i="1" dirty="0" smtClean="0">
              <a:solidFill>
                <a:srgbClr val="00B050"/>
              </a:solidFill>
            </a:endParaRPr>
          </a:p>
          <a:p>
            <a:pPr lvl="2"/>
            <a:endParaRPr lang="en-US" i="1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00B050"/>
                </a:solidFill>
              </a:rPr>
              <a:t> 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7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107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56" y="1524000"/>
            <a:ext cx="6711654" cy="4195481"/>
          </a:xfrm>
        </p:spPr>
        <p:txBody>
          <a:bodyPr/>
          <a:lstStyle/>
          <a:p>
            <a:pPr lvl="1"/>
            <a:r>
              <a:rPr lang="en-US" dirty="0" smtClean="0"/>
              <a:t>Statistical Significance</a:t>
            </a:r>
          </a:p>
          <a:p>
            <a:pPr lvl="2"/>
            <a:r>
              <a:rPr lang="en-US" i="1" dirty="0" smtClean="0"/>
              <a:t>The Logic of Significance Testing</a:t>
            </a:r>
          </a:p>
          <a:p>
            <a:pPr lvl="3"/>
            <a:r>
              <a:rPr lang="en-US" b="1" i="1" dirty="0" smtClean="0">
                <a:solidFill>
                  <a:srgbClr val="FFFF00"/>
                </a:solidFill>
              </a:rPr>
              <a:t>Under what conditions could a low validity coefficient of .20 be useful?  </a:t>
            </a:r>
          </a:p>
          <a:p>
            <a:pPr lvl="2"/>
            <a:r>
              <a:rPr lang="en-US" i="1" dirty="0" smtClean="0"/>
              <a:t>Type I and Type II Errors and Statistical Power</a:t>
            </a:r>
          </a:p>
          <a:p>
            <a:pPr lvl="3"/>
            <a:r>
              <a:rPr lang="en-US" b="1" i="1" dirty="0" smtClean="0">
                <a:solidFill>
                  <a:srgbClr val="FFFF00"/>
                </a:solidFill>
              </a:rPr>
              <a:t>Which is more important I or II? </a:t>
            </a:r>
          </a:p>
          <a:p>
            <a:pPr lvl="3"/>
            <a:r>
              <a:rPr lang="en-US" b="1" i="1" dirty="0" smtClean="0">
                <a:solidFill>
                  <a:srgbClr val="FFFF00"/>
                </a:solidFill>
              </a:rPr>
              <a:t>How can you control power?</a:t>
            </a:r>
          </a:p>
          <a:p>
            <a:pPr lvl="3"/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Three things affect power</a:t>
            </a:r>
          </a:p>
          <a:p>
            <a:pPr lvl="4"/>
            <a:r>
              <a:rPr lang="en-US" b="1" dirty="0" smtClean="0">
                <a:solidFill>
                  <a:srgbClr val="FFFF00"/>
                </a:solidFill>
              </a:rPr>
              <a:t>Sample size (N)</a:t>
            </a:r>
          </a:p>
          <a:p>
            <a:pPr lvl="4"/>
            <a:r>
              <a:rPr lang="en-US" b="1" dirty="0" smtClean="0">
                <a:solidFill>
                  <a:srgbClr val="FFFF00"/>
                </a:solidFill>
              </a:rPr>
              <a:t>Effect size in population</a:t>
            </a:r>
          </a:p>
          <a:p>
            <a:pPr lvl="4"/>
            <a:r>
              <a:rPr lang="en-US" b="1" dirty="0" smtClean="0">
                <a:solidFill>
                  <a:srgbClr val="FFFF00"/>
                </a:solidFill>
              </a:rPr>
              <a:t>Alpha level</a:t>
            </a:r>
          </a:p>
          <a:p>
            <a:pPr lvl="4"/>
            <a:r>
              <a:rPr lang="en-US" b="1" i="1" dirty="0" smtClean="0">
                <a:solidFill>
                  <a:srgbClr val="FFFF00"/>
                </a:solidFill>
              </a:rPr>
              <a:t>Explain why for each</a:t>
            </a:r>
            <a:endParaRPr lang="en-US" b="1" i="1" dirty="0">
              <a:solidFill>
                <a:srgbClr val="FFFF00"/>
              </a:solidFill>
            </a:endParaRPr>
          </a:p>
          <a:p>
            <a:pPr lvl="3"/>
            <a:endParaRPr lang="en-US" b="1" i="1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4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 ON STATISTICAL PREDICTION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What is the standard error of estimate?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Why is it an important consideration for prediction?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What is a problem with </a:t>
            </a:r>
            <a:r>
              <a:rPr lang="en-US" i="1" dirty="0" smtClean="0">
                <a:solidFill>
                  <a:srgbClr val="FFFF00"/>
                </a:solidFill>
              </a:rPr>
              <a:t>range </a:t>
            </a:r>
            <a:r>
              <a:rPr lang="en-US" i="1" dirty="0" smtClean="0">
                <a:solidFill>
                  <a:srgbClr val="FFFF00"/>
                </a:solidFill>
              </a:rPr>
              <a:t>restriction in</a:t>
            </a:r>
          </a:p>
          <a:p>
            <a:pPr lvl="2"/>
            <a:r>
              <a:rPr lang="en-US" i="1" dirty="0" smtClean="0">
                <a:solidFill>
                  <a:srgbClr val="FFFF00"/>
                </a:solidFill>
              </a:rPr>
              <a:t>The predictor?</a:t>
            </a:r>
          </a:p>
          <a:p>
            <a:pPr lvl="2"/>
            <a:r>
              <a:rPr lang="en-US" i="1" dirty="0" smtClean="0">
                <a:solidFill>
                  <a:srgbClr val="FFFF00"/>
                </a:solidFill>
              </a:rPr>
              <a:t>The criterion?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What could be done about it?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Give an example of a curvilinear relationship between a predictor and criterion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 Predicting Future Performance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1B-5F72-48D5-9315-A96DC7B084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88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344</Words>
  <Application>Microsoft Office PowerPoint</Application>
  <PresentationFormat>On-screen Show (4:3)</PresentationFormat>
  <Paragraphs>76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Chapter 6  Predicting Future Performance</vt:lpstr>
      <vt:lpstr>Predicting Future Performance</vt:lpstr>
      <vt:lpstr>Measures of Correlation</vt:lpstr>
      <vt:lpstr>PowerPoint Presentation</vt:lpstr>
      <vt:lpstr>PowerPoint Presentation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(p153) Predicting Future Performance</dc:title>
  <dc:creator>updater</dc:creator>
  <cp:lastModifiedBy>Thomas Mitchell</cp:lastModifiedBy>
  <cp:revision>17</cp:revision>
  <dcterms:created xsi:type="dcterms:W3CDTF">2014-08-12T17:00:34Z</dcterms:created>
  <dcterms:modified xsi:type="dcterms:W3CDTF">2018-10-31T19:33:20Z</dcterms:modified>
</cp:coreProperties>
</file>