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63" r:id="rId6"/>
    <p:sldId id="264" r:id="rId7"/>
    <p:sldId id="265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60103-E3DE-4BD0-A333-97FE153874D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34EC8-06EE-4589-AA01-B19163A8D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6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E126-62F4-409A-B3A6-5AF24DADA1D8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9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8404-C02D-484D-9D09-45A722712294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2307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8404-C02D-484D-9D09-45A722712294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09800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8404-C02D-484D-9D09-45A722712294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9459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8404-C02D-484D-9D09-45A722712294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372201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8404-C02D-484D-9D09-45A722712294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1127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8CDF-1B73-4DBC-BC6A-2D0735468A3E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3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3A53-62DF-4A84-9E22-E1FC32014C11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0101-9E60-4A8B-A25E-45D625F3AD15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7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E59AE-1475-4468-8D51-713A57508CF9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B509-C0F3-4A7B-83C7-FE85B7D54B71}" type="datetime1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70F8-3A35-4E86-8AEB-E17FA785850D}" type="datetime1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0099-00F6-4638-9AE6-6A1BC28E9B94}" type="datetime1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2790-9C2F-4B2A-9795-C7F5E3FB4128}" type="datetime1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5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5861-1B65-4C81-ABA0-D37996AF53DE}" type="datetime1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8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C484-E365-4862-9BD7-B50E94F3B779}" type="datetime1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A8404-C02D-484D-9D09-45A722712294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Chap 7 Multivariate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B70965-B976-4E47-8D13-C08E0DDC0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6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ts.stackexchange.com/questions/73869/suppression-effect-in-regression-definition-and-visual-explanation-depic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7 </a:t>
            </a:r>
            <a:br>
              <a:rPr lang="en-US" dirty="0"/>
            </a:br>
            <a:r>
              <a:rPr lang="en-US" dirty="0"/>
              <a:t>Using Multivariate Statistics  </a:t>
            </a:r>
            <a:r>
              <a:rPr lang="en-US" sz="2400" dirty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Multiple Regression</a:t>
            </a:r>
          </a:p>
          <a:p>
            <a:r>
              <a:rPr lang="en-US" i="1" dirty="0"/>
              <a:t>Multiple Correlation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What’s the difference between regression and correlation?</a:t>
            </a:r>
          </a:p>
          <a:p>
            <a:r>
              <a:rPr lang="en-US" i="1" dirty="0"/>
              <a:t>Cutoff and Multiple Cutoff Models </a:t>
            </a:r>
          </a:p>
          <a:p>
            <a:r>
              <a:rPr lang="en-US" i="1" dirty="0"/>
              <a:t>Validity Generalization &amp; Replication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1B124-0D8F-495F-9FB1-ED115232C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599"/>
            <a:ext cx="6347713" cy="8540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Compensatory Prediction Models</a:t>
            </a:r>
            <a:br>
              <a:rPr lang="en-US" sz="2800" dirty="0"/>
            </a:br>
            <a:r>
              <a:rPr lang="en-US" sz="2800" dirty="0"/>
              <a:t>Table 7.1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59D43-2A2E-4433-A4BD-C865B5086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rmAutofit/>
          </a:bodyPr>
          <a:lstStyle/>
          <a:p>
            <a:r>
              <a:rPr lang="en-US" dirty="0"/>
              <a:t>Composite Trait Scores for 3 Candidates, A, B, C</a:t>
            </a:r>
          </a:p>
          <a:p>
            <a:r>
              <a:rPr lang="en-US" dirty="0"/>
              <a:t>Questions when summing scores (compensatory) are: </a:t>
            </a:r>
          </a:p>
          <a:p>
            <a:pPr lvl="1"/>
            <a:r>
              <a:rPr lang="en-US" i="1" dirty="0"/>
              <a:t>1. To weight or not to weight</a:t>
            </a:r>
          </a:p>
          <a:p>
            <a:pPr lvl="1"/>
            <a:r>
              <a:rPr lang="en-US" i="1" dirty="0"/>
              <a:t>2. Is a deficiency in one (or more) traits critical?</a:t>
            </a:r>
          </a:p>
          <a:p>
            <a:r>
              <a:rPr lang="en-US" dirty="0"/>
              <a:t>Without weights (top)</a:t>
            </a:r>
          </a:p>
          <a:p>
            <a:pPr lvl="1"/>
            <a:r>
              <a:rPr lang="en-US" dirty="0"/>
              <a:t>All composite scores are </a:t>
            </a:r>
            <a:r>
              <a:rPr lang="en-US" b="1" u="sng" dirty="0"/>
              <a:t>equal</a:t>
            </a:r>
            <a:r>
              <a:rPr lang="en-US" dirty="0"/>
              <a:t>: Sum = 30</a:t>
            </a:r>
          </a:p>
          <a:p>
            <a:pPr lvl="2"/>
            <a:r>
              <a:rPr lang="en-US" dirty="0"/>
              <a:t>All 3 traits weighted equally (unit weighting)</a:t>
            </a:r>
          </a:p>
          <a:p>
            <a:r>
              <a:rPr lang="en-US" dirty="0"/>
              <a:t>With weights (bottom)</a:t>
            </a:r>
          </a:p>
          <a:p>
            <a:pPr lvl="1"/>
            <a:r>
              <a:rPr lang="en-US" dirty="0"/>
              <a:t>All composite scores are </a:t>
            </a:r>
            <a:r>
              <a:rPr lang="en-US" b="1" u="sng" dirty="0"/>
              <a:t>different:</a:t>
            </a:r>
            <a:r>
              <a:rPr lang="en-US" b="1" dirty="0"/>
              <a:t> 60, 58, 45</a:t>
            </a:r>
            <a:endParaRPr lang="en-US" b="1" u="sng" dirty="0"/>
          </a:p>
          <a:p>
            <a:r>
              <a:rPr lang="en-US" i="1" dirty="0">
                <a:solidFill>
                  <a:srgbClr val="00B050"/>
                </a:solidFill>
              </a:rPr>
              <a:t>If trait 2 is critical, is an additive model appropriate?</a:t>
            </a:r>
          </a:p>
          <a:p>
            <a:pPr lvl="1"/>
            <a:r>
              <a:rPr lang="en-US" u="sng" dirty="0">
                <a:solidFill>
                  <a:srgbClr val="00B050"/>
                </a:solidFill>
              </a:rPr>
              <a:t>Hint: look at candidate 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3A2298-9F82-4BC9-BDAF-B932D2B0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5AB951-04D8-44CE-B0A3-875E8DAE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2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68632"/>
            <a:ext cx="6347713" cy="533400"/>
          </a:xfrm>
        </p:spPr>
        <p:txBody>
          <a:bodyPr>
            <a:normAutofit/>
          </a:bodyPr>
          <a:lstStyle/>
          <a:p>
            <a:r>
              <a:rPr lang="en-US" sz="2800" dirty="0"/>
              <a:t>COMPENSATORY PREDICTION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914400"/>
            <a:ext cx="6477002" cy="5492088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/>
              <a:t>Regression Equations</a:t>
            </a:r>
          </a:p>
          <a:p>
            <a:pPr lvl="1"/>
            <a:r>
              <a:rPr lang="en-US" sz="5600" i="1" dirty="0"/>
              <a:t>Y = a + b</a:t>
            </a:r>
            <a:r>
              <a:rPr lang="en-US" sz="5600" i="1" baseline="-25000" dirty="0"/>
              <a:t>1</a:t>
            </a:r>
            <a:r>
              <a:rPr lang="en-US" sz="5600" i="1" dirty="0"/>
              <a:t>X</a:t>
            </a:r>
            <a:r>
              <a:rPr lang="en-US" sz="5600" i="1" baseline="-25000" dirty="0"/>
              <a:t>1</a:t>
            </a:r>
            <a:r>
              <a:rPr lang="en-US" sz="5600" i="1" dirty="0"/>
              <a:t> +  b</a:t>
            </a:r>
            <a:r>
              <a:rPr lang="en-US" sz="5600" i="1" baseline="-25000" dirty="0"/>
              <a:t>2</a:t>
            </a:r>
            <a:r>
              <a:rPr lang="en-US" sz="5600" i="1" dirty="0"/>
              <a:t>X</a:t>
            </a:r>
            <a:r>
              <a:rPr lang="en-US" sz="5600" i="1" baseline="-25000" dirty="0"/>
              <a:t>2  </a:t>
            </a:r>
          </a:p>
          <a:p>
            <a:pPr lvl="1"/>
            <a:r>
              <a:rPr lang="en-US" sz="5600" i="1" dirty="0">
                <a:solidFill>
                  <a:srgbClr val="00B050"/>
                </a:solidFill>
              </a:rPr>
              <a:t>what’s the difference between b and </a:t>
            </a:r>
            <a:r>
              <a:rPr lang="el-GR" sz="5600" i="1" dirty="0">
                <a:solidFill>
                  <a:srgbClr val="00B050"/>
                </a:solidFill>
              </a:rPr>
              <a:t>β</a:t>
            </a:r>
            <a:r>
              <a:rPr lang="en-US" sz="5600" i="1" dirty="0">
                <a:solidFill>
                  <a:srgbClr val="00B050"/>
                </a:solidFill>
              </a:rPr>
              <a:t> weights? </a:t>
            </a:r>
          </a:p>
          <a:p>
            <a:pPr lvl="1"/>
            <a:r>
              <a:rPr lang="en-US" sz="5600" i="1" dirty="0">
                <a:solidFill>
                  <a:srgbClr val="00B050"/>
                </a:solidFill>
              </a:rPr>
              <a:t>Why use one or the other?</a:t>
            </a:r>
          </a:p>
          <a:p>
            <a:r>
              <a:rPr lang="en-US" sz="5600" dirty="0"/>
              <a:t>Multiple Correlation </a:t>
            </a:r>
          </a:p>
          <a:p>
            <a:pPr lvl="1"/>
            <a:r>
              <a:rPr lang="en-US" sz="5600" i="1" dirty="0">
                <a:solidFill>
                  <a:srgbClr val="00B050"/>
                </a:solidFill>
              </a:rPr>
              <a:t>How are the correlations among the predictors related to the multiple R?</a:t>
            </a:r>
          </a:p>
          <a:p>
            <a:pPr lvl="1"/>
            <a:r>
              <a:rPr lang="en-US" sz="5600" i="1" dirty="0">
                <a:solidFill>
                  <a:srgbClr val="00B050"/>
                </a:solidFill>
              </a:rPr>
              <a:t>Would you want high correlations among predictors?</a:t>
            </a:r>
          </a:p>
          <a:p>
            <a:r>
              <a:rPr lang="en-US" sz="5600" dirty="0"/>
              <a:t>Suppressors and Moderator Variables</a:t>
            </a:r>
          </a:p>
          <a:p>
            <a:pPr lvl="1"/>
            <a:r>
              <a:rPr lang="en-US" sz="5600" b="1" dirty="0">
                <a:solidFill>
                  <a:schemeClr val="tx1"/>
                </a:solidFill>
                <a:hlinkClick r:id="rId2"/>
              </a:rPr>
              <a:t>Suppressor variables explained</a:t>
            </a:r>
            <a:endParaRPr lang="en-US" sz="5600" b="1" dirty="0">
              <a:solidFill>
                <a:schemeClr val="tx1"/>
              </a:solidFill>
            </a:endParaRPr>
          </a:p>
          <a:p>
            <a:pPr lvl="1"/>
            <a:r>
              <a:rPr lang="en-US" sz="5600" i="1" dirty="0"/>
              <a:t>Suppressors</a:t>
            </a:r>
          </a:p>
          <a:p>
            <a:pPr lvl="2"/>
            <a:r>
              <a:rPr lang="en-US" sz="5600" b="1" i="1" dirty="0">
                <a:solidFill>
                  <a:srgbClr val="00B050"/>
                </a:solidFill>
              </a:rPr>
              <a:t>How could reading ability act as a suppressor for security guard performance? </a:t>
            </a:r>
          </a:p>
          <a:p>
            <a:pPr lvl="1"/>
            <a:r>
              <a:rPr lang="en-US" sz="5600" i="1" dirty="0"/>
              <a:t>Moderators</a:t>
            </a:r>
          </a:p>
          <a:p>
            <a:pPr lvl="2"/>
            <a:r>
              <a:rPr lang="en-US" sz="5600" b="1" i="1" dirty="0">
                <a:solidFill>
                  <a:srgbClr val="00B050"/>
                </a:solidFill>
              </a:rPr>
              <a:t>How  could social skills moderate the conscientiousness-performance relationship? </a:t>
            </a:r>
          </a:p>
          <a:p>
            <a:r>
              <a:rPr lang="en-US" sz="5600" dirty="0"/>
              <a:t>Other Additive Composites</a:t>
            </a:r>
          </a:p>
          <a:p>
            <a:pPr lvl="1"/>
            <a:r>
              <a:rPr lang="en-US" sz="5600" dirty="0"/>
              <a:t>Unit weighting is usually sufficient </a:t>
            </a:r>
            <a:r>
              <a:rPr lang="en-US" sz="5600" i="1" dirty="0"/>
              <a:t>(</a:t>
            </a:r>
            <a:r>
              <a:rPr lang="en-US" sz="5600" i="1" dirty="0" err="1"/>
              <a:t>Bobko</a:t>
            </a:r>
            <a:r>
              <a:rPr lang="en-US" sz="5600" i="1" dirty="0"/>
              <a:t>, Roth, &amp; Buster, 2007)</a:t>
            </a:r>
          </a:p>
          <a:p>
            <a:pPr lvl="1"/>
            <a:r>
              <a:rPr lang="en-US" sz="5600" b="1" i="1" dirty="0">
                <a:solidFill>
                  <a:srgbClr val="00B050"/>
                </a:solidFill>
              </a:rPr>
              <a:t>Could you add veterans’ preference or religious  preference? </a:t>
            </a:r>
          </a:p>
          <a:p>
            <a:pPr marL="0" indent="0">
              <a:buNone/>
            </a:pPr>
            <a:r>
              <a:rPr lang="en-US" sz="4900" i="1" baseline="-25000" dirty="0"/>
              <a:t>	</a:t>
            </a:r>
          </a:p>
          <a:p>
            <a:pPr marL="0" indent="0">
              <a:buNone/>
            </a:pPr>
            <a:endParaRPr lang="en-US" baseline="-25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8586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Non-compensatory models </a:t>
            </a:r>
            <a:br>
              <a:rPr lang="en-US" dirty="0"/>
            </a:br>
            <a:r>
              <a:rPr lang="en-US" dirty="0"/>
              <a:t>Based on Cutoffs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5466"/>
            <a:ext cx="6629401" cy="4245898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Multiple Cutoff Models</a:t>
            </a:r>
          </a:p>
          <a:p>
            <a:pPr lvl="1"/>
            <a:r>
              <a:rPr lang="en-US" sz="2000" dirty="0"/>
              <a:t>Two situations warrant it:</a:t>
            </a:r>
          </a:p>
          <a:p>
            <a:pPr lvl="2"/>
            <a:r>
              <a:rPr lang="en-US" sz="2000" dirty="0"/>
              <a:t>1. vital trait</a:t>
            </a:r>
          </a:p>
          <a:p>
            <a:pPr lvl="2"/>
            <a:r>
              <a:rPr lang="en-US" sz="2000" dirty="0"/>
              <a:t>2. if variance is too low (small) to yield sig </a:t>
            </a:r>
            <a:r>
              <a:rPr lang="en-US" sz="2000" i="1" dirty="0"/>
              <a:t>r.</a:t>
            </a:r>
          </a:p>
          <a:p>
            <a:pPr lvl="1"/>
            <a:r>
              <a:rPr lang="en-US" sz="2000" i="1" dirty="0">
                <a:solidFill>
                  <a:srgbClr val="00B050"/>
                </a:solidFill>
              </a:rPr>
              <a:t>What can happen if cutoffs are all:</a:t>
            </a:r>
          </a:p>
          <a:p>
            <a:pPr lvl="2"/>
            <a:r>
              <a:rPr lang="en-US" sz="1800" i="1" dirty="0">
                <a:solidFill>
                  <a:srgbClr val="00B050"/>
                </a:solidFill>
              </a:rPr>
              <a:t>very low?</a:t>
            </a:r>
          </a:p>
          <a:p>
            <a:pPr lvl="2"/>
            <a:r>
              <a:rPr lang="en-US" sz="1800" i="1" dirty="0">
                <a:solidFill>
                  <a:srgbClr val="00B050"/>
                </a:solidFill>
              </a:rPr>
              <a:t>all very high?</a:t>
            </a:r>
          </a:p>
          <a:p>
            <a:r>
              <a:rPr lang="en-US" sz="2000" dirty="0"/>
              <a:t>Sequential Hurdles (multiple hurdles) </a:t>
            </a:r>
            <a:r>
              <a:rPr lang="en-US" sz="2000" i="1" dirty="0"/>
              <a:t>(fig 7.2)</a:t>
            </a:r>
          </a:p>
          <a:p>
            <a:pPr lvl="1"/>
            <a:r>
              <a:rPr lang="en-US" sz="2000" i="1" dirty="0">
                <a:solidFill>
                  <a:srgbClr val="00B050"/>
                </a:solidFill>
              </a:rPr>
              <a:t>When could this be useful?</a:t>
            </a:r>
          </a:p>
          <a:p>
            <a:r>
              <a:rPr lang="en-US" sz="2200" i="1" dirty="0">
                <a:solidFill>
                  <a:srgbClr val="00B050"/>
                </a:solidFill>
              </a:rPr>
              <a:t>Is it every advisable to select at random?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7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89504-6538-44AE-B492-965F2E713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28600"/>
            <a:ext cx="6347713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Non-compensatory models </a:t>
            </a:r>
            <a:br>
              <a:rPr lang="en-US" sz="2800" dirty="0"/>
            </a:br>
            <a:r>
              <a:rPr lang="en-US" sz="2800" dirty="0"/>
              <a:t>Based on Cutoffs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E2C81-CCFA-4A8C-BB27-D19374F44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62" y="1143000"/>
            <a:ext cx="7086601" cy="5486400"/>
          </a:xfrm>
        </p:spPr>
        <p:txBody>
          <a:bodyPr>
            <a:noAutofit/>
          </a:bodyPr>
          <a:lstStyle/>
          <a:p>
            <a:r>
              <a:rPr lang="en-US" i="1" dirty="0"/>
              <a:t>Norm-Referenced and Domain-Referenced Cutoffs </a:t>
            </a:r>
          </a:p>
          <a:p>
            <a:pPr lvl="1"/>
            <a:r>
              <a:rPr lang="en-US" sz="1800" dirty="0"/>
              <a:t>Norm-referenced: Note Figure 7.1</a:t>
            </a:r>
          </a:p>
          <a:p>
            <a:pPr lvl="2"/>
            <a:r>
              <a:rPr lang="en-US" sz="1800" dirty="0"/>
              <a:t>Score of 12 is considered </a:t>
            </a:r>
          </a:p>
          <a:p>
            <a:pPr lvl="3"/>
            <a:r>
              <a:rPr lang="en-US" sz="1800" dirty="0"/>
              <a:t>Poor        (Group A) %</a:t>
            </a:r>
            <a:r>
              <a:rPr lang="en-US" sz="1800" dirty="0" err="1"/>
              <a:t>ile</a:t>
            </a:r>
            <a:r>
              <a:rPr lang="en-US" sz="1800" dirty="0"/>
              <a:t> rank of 24.6</a:t>
            </a:r>
          </a:p>
          <a:p>
            <a:pPr lvl="3"/>
            <a:r>
              <a:rPr lang="en-US" sz="1800" dirty="0"/>
              <a:t>Good       (Group B) %</a:t>
            </a:r>
            <a:r>
              <a:rPr lang="en-US" sz="1800" dirty="0" err="1"/>
              <a:t>ile</a:t>
            </a:r>
            <a:r>
              <a:rPr lang="en-US" sz="1800" dirty="0"/>
              <a:t> rank of 54.0</a:t>
            </a:r>
          </a:p>
          <a:p>
            <a:pPr lvl="3"/>
            <a:r>
              <a:rPr lang="en-US" sz="1800" dirty="0"/>
              <a:t>Excellent (Group C) %le rank of 99.2</a:t>
            </a:r>
          </a:p>
          <a:p>
            <a:pPr lvl="1"/>
            <a:r>
              <a:rPr lang="en-US" sz="1800" dirty="0"/>
              <a:t>Domain-referenced (criterion referenced)</a:t>
            </a:r>
          </a:p>
          <a:p>
            <a:pPr lvl="2"/>
            <a:r>
              <a:rPr lang="en-US" sz="1800" dirty="0"/>
              <a:t>The domain, not a point in the score distribution  (e.g. 12)</a:t>
            </a:r>
          </a:p>
          <a:p>
            <a:pPr lvl="3"/>
            <a:r>
              <a:rPr lang="en-US" sz="1800" dirty="0"/>
              <a:t>Is the criterion </a:t>
            </a:r>
            <a:r>
              <a:rPr lang="en-US" sz="1800" i="1" dirty="0"/>
              <a:t>(bar to reach)</a:t>
            </a:r>
          </a:p>
          <a:p>
            <a:pPr lvl="1"/>
            <a:r>
              <a:rPr lang="en-US" sz="1800" dirty="0"/>
              <a:t>For a Mechanic </a:t>
            </a:r>
          </a:p>
          <a:p>
            <a:pPr lvl="2"/>
            <a:r>
              <a:rPr lang="en-US" sz="1800" dirty="0"/>
              <a:t>aptitude (norm-referenced)</a:t>
            </a:r>
          </a:p>
          <a:p>
            <a:pPr lvl="2"/>
            <a:r>
              <a:rPr lang="en-US" sz="1800" dirty="0"/>
              <a:t>Certification (domain referenced)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36C8F3-8D60-43D4-9282-D778AF76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DCE7EF-3DE9-41FC-AAD2-024A4AAB0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9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C502C-B232-45F5-845E-0C7DD5F27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4478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Non-compensatory models </a:t>
            </a:r>
            <a:br>
              <a:rPr lang="en-US" sz="2800" dirty="0"/>
            </a:br>
            <a:r>
              <a:rPr lang="en-US" sz="2800" dirty="0"/>
              <a:t>Based on Cutoffs</a:t>
            </a:r>
            <a:br>
              <a:rPr lang="en-US" sz="2800" dirty="0"/>
            </a:br>
            <a:r>
              <a:rPr lang="en-US" sz="2000" i="1" dirty="0">
                <a:solidFill>
                  <a:schemeClr val="tx1"/>
                </a:solidFill>
              </a:rPr>
              <a:t>Cutoff based on Local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3DC4E-015C-49DC-8727-56C5FE142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Instead of using national or published norms</a:t>
            </a:r>
          </a:p>
          <a:p>
            <a:pPr lvl="1"/>
            <a:r>
              <a:rPr lang="en-US" dirty="0"/>
              <a:t>Cutoffs can be established by:</a:t>
            </a:r>
          </a:p>
          <a:p>
            <a:pPr lvl="2"/>
            <a:r>
              <a:rPr lang="en-US" dirty="0"/>
              <a:t>Looking at test construction or validation process </a:t>
            </a:r>
          </a:p>
          <a:p>
            <a:r>
              <a:rPr lang="en-US" dirty="0"/>
              <a:t>Contrasting Groups</a:t>
            </a:r>
          </a:p>
          <a:p>
            <a:pPr lvl="1"/>
            <a:r>
              <a:rPr lang="en-US" i="1" dirty="0"/>
              <a:t>Identify high and low groups</a:t>
            </a:r>
          </a:p>
          <a:p>
            <a:r>
              <a:rPr lang="en-US" dirty="0"/>
              <a:t>Predictive Yield Method</a:t>
            </a:r>
          </a:p>
          <a:p>
            <a:pPr lvl="1"/>
            <a:r>
              <a:rPr lang="en-US" i="1" dirty="0"/>
              <a:t>Hire good applicants when available</a:t>
            </a:r>
          </a:p>
          <a:p>
            <a:pPr lvl="1"/>
            <a:r>
              <a:rPr lang="en-US" i="1" dirty="0"/>
              <a:t>Need to know future need and probable qualifications</a:t>
            </a:r>
          </a:p>
          <a:p>
            <a:r>
              <a:rPr lang="en-US" dirty="0"/>
              <a:t>Regression-Based Methods</a:t>
            </a:r>
          </a:p>
          <a:p>
            <a:pPr lvl="1"/>
            <a:r>
              <a:rPr lang="en-US" dirty="0"/>
              <a:t>Solve regression equation for X desired</a:t>
            </a:r>
          </a:p>
          <a:p>
            <a:r>
              <a:rPr lang="en-US" dirty="0"/>
              <a:t>Judgmental Methods</a:t>
            </a:r>
          </a:p>
          <a:p>
            <a:pPr lvl="1"/>
            <a:r>
              <a:rPr lang="en-US" i="1" dirty="0" err="1"/>
              <a:t>Angoff</a:t>
            </a:r>
            <a:r>
              <a:rPr lang="en-US" i="1" dirty="0"/>
              <a:t> (1971) Method –SMEs decide cutoff score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16664-9814-470E-8AB8-0B5ED79F4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D2B58-421D-4B72-B97E-2731D6B4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6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6DA16-848E-487E-A233-93B93226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Non-compensatory models </a:t>
            </a:r>
            <a:br>
              <a:rPr lang="en-US" dirty="0"/>
            </a:br>
            <a:r>
              <a:rPr lang="en-US" dirty="0"/>
              <a:t>Based on Cutoffs</a:t>
            </a:r>
            <a:br>
              <a:rPr lang="en-US" dirty="0"/>
            </a:br>
            <a:r>
              <a:rPr lang="en-US" sz="2400" dirty="0">
                <a:solidFill>
                  <a:schemeClr val="tx1"/>
                </a:solidFill>
              </a:rPr>
              <a:t>Multiple Cutoff Methods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42A56-0564-4943-BCDC-E816D64D1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Non-compensatory – each must be vital to performance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Only when predictors are </a:t>
            </a:r>
            <a:r>
              <a:rPr lang="en-US" i="1" dirty="0">
                <a:solidFill>
                  <a:schemeClr val="tx1"/>
                </a:solidFill>
              </a:rPr>
              <a:t>perfectly reliable</a:t>
            </a:r>
          </a:p>
          <a:p>
            <a:r>
              <a:rPr lang="en-US" dirty="0">
                <a:solidFill>
                  <a:schemeClr val="tx1"/>
                </a:solidFill>
              </a:rPr>
              <a:t>Partial Compensatory </a:t>
            </a:r>
          </a:p>
          <a:p>
            <a:r>
              <a:rPr lang="en-US" dirty="0">
                <a:solidFill>
                  <a:schemeClr val="tx1"/>
                </a:solidFill>
              </a:rPr>
              <a:t>Compensatory</a:t>
            </a:r>
          </a:p>
          <a:p>
            <a:r>
              <a:rPr lang="en-US" dirty="0">
                <a:solidFill>
                  <a:schemeClr val="tx1"/>
                </a:solidFill>
              </a:rPr>
              <a:t>Cut Score Caveats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for convenience -</a:t>
            </a:r>
            <a:r>
              <a:rPr lang="en-US" i="1" dirty="0">
                <a:solidFill>
                  <a:schemeClr val="tx1"/>
                </a:solidFill>
              </a:rPr>
              <a:t>done too often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Dichotomization –</a:t>
            </a:r>
            <a:r>
              <a:rPr lang="en-US" i="1" dirty="0">
                <a:solidFill>
                  <a:schemeClr val="tx1"/>
                </a:solidFill>
              </a:rPr>
              <a:t>rarely justified</a:t>
            </a:r>
          </a:p>
          <a:p>
            <a:pPr lvl="1"/>
            <a:r>
              <a:rPr lang="en-US" dirty="0"/>
              <a:t>Justified in some situations:</a:t>
            </a:r>
          </a:p>
          <a:p>
            <a:pPr lvl="2"/>
            <a:r>
              <a:rPr lang="en-US" dirty="0"/>
              <a:t>1. civil service; 2. License/ certification; </a:t>
            </a:r>
          </a:p>
          <a:p>
            <a:pPr lvl="2"/>
            <a:r>
              <a:rPr lang="en-US" dirty="0"/>
              <a:t>3. Cyclical hiring; 4. sequential (</a:t>
            </a:r>
            <a:r>
              <a:rPr lang="en-US" dirty="0" err="1"/>
              <a:t>e.g</a:t>
            </a:r>
            <a:r>
              <a:rPr lang="en-US" dirty="0"/>
              <a:t> minimal quals)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D623A-7EC1-445A-831A-81807EF2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6E40B-3FB4-4E18-8F12-7C6B1F21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20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REPLICATION AND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370681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Replication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Repeating the original study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Seldom do validity coefficients replicate </a:t>
            </a:r>
          </a:p>
          <a:p>
            <a:r>
              <a:rPr lang="en-US" sz="2000" dirty="0"/>
              <a:t>Cross Validation (for MR)</a:t>
            </a:r>
          </a:p>
          <a:p>
            <a:pPr lvl="1"/>
            <a:r>
              <a:rPr lang="en-US" sz="2000" dirty="0"/>
              <a:t>Do regression weights hold up in a different sample</a:t>
            </a:r>
          </a:p>
          <a:p>
            <a:r>
              <a:rPr lang="en-US" sz="2000" i="1" dirty="0">
                <a:solidFill>
                  <a:srgbClr val="00B050"/>
                </a:solidFill>
              </a:rPr>
              <a:t>Why is cross validation necessary?</a:t>
            </a:r>
          </a:p>
          <a:p>
            <a:pPr lvl="1"/>
            <a:r>
              <a:rPr lang="en-US" sz="1800" i="1" dirty="0">
                <a:solidFill>
                  <a:srgbClr val="00B050"/>
                </a:solidFill>
              </a:rPr>
              <a:t>Hint: Shrinkage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5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Validity Generalization</a:t>
            </a:r>
            <a:br>
              <a:rPr lang="en-US" dirty="0"/>
            </a:br>
            <a:r>
              <a:rPr lang="en-US" dirty="0"/>
              <a:t>(</a:t>
            </a:r>
            <a:r>
              <a:rPr lang="en-US" sz="2700" dirty="0"/>
              <a:t>we know about this!)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52600"/>
            <a:ext cx="6347714" cy="4288763"/>
          </a:xfrm>
        </p:spPr>
        <p:txBody>
          <a:bodyPr>
            <a:normAutofit/>
          </a:bodyPr>
          <a:lstStyle/>
          <a:p>
            <a:r>
              <a:rPr lang="en-US" dirty="0"/>
              <a:t>Situational Specificity v.</a:t>
            </a:r>
          </a:p>
          <a:p>
            <a:r>
              <a:rPr lang="en-US" dirty="0"/>
              <a:t>Validity Generalization</a:t>
            </a:r>
          </a:p>
          <a:p>
            <a:pPr lvl="1"/>
            <a:r>
              <a:rPr lang="en-US" sz="1800" dirty="0"/>
              <a:t>Special form of meta-analysis</a:t>
            </a:r>
          </a:p>
          <a:p>
            <a:pPr lvl="1"/>
            <a:r>
              <a:rPr lang="en-US" sz="1800" dirty="0"/>
              <a:t>All validity coefficients (across studies) </a:t>
            </a:r>
          </a:p>
          <a:p>
            <a:pPr lvl="2"/>
            <a:r>
              <a:rPr lang="en-US" sz="1800" dirty="0"/>
              <a:t>Would be the same if not for Artifacts</a:t>
            </a:r>
          </a:p>
          <a:p>
            <a:pPr lvl="1"/>
            <a:r>
              <a:rPr lang="en-US" sz="1800" dirty="0"/>
              <a:t>Hunter &amp; Schmidt (‘90) </a:t>
            </a:r>
          </a:p>
          <a:p>
            <a:pPr lvl="2"/>
            <a:r>
              <a:rPr lang="en-US" sz="1800" dirty="0"/>
              <a:t>Reject SS if:</a:t>
            </a:r>
          </a:p>
          <a:p>
            <a:pPr lvl="2"/>
            <a:r>
              <a:rPr lang="en-US" sz="1800" dirty="0"/>
              <a:t>75 % of the variance in coefficients is explained by known artifacts</a:t>
            </a:r>
          </a:p>
          <a:p>
            <a:pPr lvl="3"/>
            <a:r>
              <a:rPr lang="en-US" sz="1600" i="1" dirty="0"/>
              <a:t>Hunter &amp; Schmidt (1990)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7 Multivariate Statistics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0965-B976-4E47-8D13-C08E0DDC05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101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583</TotalTime>
  <Words>659</Words>
  <Application>Microsoft Office PowerPoint</Application>
  <PresentationFormat>On-screen Show (4:3)</PresentationFormat>
  <Paragraphs>120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Chapter 7  Using Multivariate Statistics   </vt:lpstr>
      <vt:lpstr>Compensatory Prediction Models Table 7.1 </vt:lpstr>
      <vt:lpstr>COMPENSATORY PREDICTION MODELS</vt:lpstr>
      <vt:lpstr>Non-compensatory models  Based on Cutoffs</vt:lpstr>
      <vt:lpstr>Non-compensatory models  Based on Cutoffs</vt:lpstr>
      <vt:lpstr>Non-compensatory models  Based on Cutoffs Cutoff based on Local Information</vt:lpstr>
      <vt:lpstr>Non-compensatory models  Based on Cutoffs Multiple Cutoff Methods</vt:lpstr>
      <vt:lpstr>REPLICATION AND CROSS-VALIDATION</vt:lpstr>
      <vt:lpstr>Validity Generalization (we know about this!)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Using Multivariate Statistics  P173</dc:title>
  <dc:creator>updater</dc:creator>
  <cp:lastModifiedBy>Thomas Mitchell</cp:lastModifiedBy>
  <cp:revision>49</cp:revision>
  <dcterms:created xsi:type="dcterms:W3CDTF">2014-08-13T17:36:22Z</dcterms:created>
  <dcterms:modified xsi:type="dcterms:W3CDTF">2019-11-05T15:58:40Z</dcterms:modified>
</cp:coreProperties>
</file>