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E496C-9855-47F4-8748-FF47C8C3F86D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3D6FB-5AF3-4A04-AFE9-EADBAA236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9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8834-C8F6-4C4D-87A3-A871103713CA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0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C27D-4B6B-4D39-873C-400D41A0AD7F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6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43A6-FC22-4C16-903D-D0FFF67E1281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8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D30F-8E16-4B7C-8598-135E4502C389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37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1714-FE93-4256-B074-7027B1D3D992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597B-B11A-4600-9738-F2F7593519A1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3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49DF-F355-4D62-AF68-BBFB2F06ED36}" type="datetime1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9582-92A3-4ECE-806F-F84DB76E394C}" type="datetime1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ABD1-8FCA-4C5F-B008-226FB0D70A07}" type="datetime1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4A8F-BBDC-413D-B8A2-EC4BBDED8F27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8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980-BB39-4533-91F4-94F8F5B0E356}" type="datetime1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3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3A4E7-487D-44ED-8E0C-253B4B930967}" type="datetime1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50D8-DA51-4EC0-931A-31F25BB9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7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SC_assess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8 Making Judgments and Decisions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Intuitive Predictions</a:t>
            </a:r>
          </a:p>
          <a:p>
            <a:r>
              <a:rPr lang="en-US" i="1" dirty="0" smtClean="0"/>
              <a:t>Judgment Aids</a:t>
            </a:r>
          </a:p>
          <a:p>
            <a:r>
              <a:rPr lang="en-US" i="1" dirty="0" smtClean="0"/>
              <a:t>Utility Analysis</a:t>
            </a:r>
            <a:endParaRPr lang="en-US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47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JUDGMENTS OF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Evaluating a Measure </a:t>
            </a:r>
          </a:p>
          <a:p>
            <a:pPr lvl="1"/>
            <a:r>
              <a:rPr lang="en-US" dirty="0" smtClean="0"/>
              <a:t>Without statistical validation – judge job relatedness based on sequential questions:</a:t>
            </a:r>
          </a:p>
          <a:p>
            <a:pPr lvl="2"/>
            <a:r>
              <a:rPr lang="en-US" dirty="0" smtClean="0"/>
              <a:t>Is trait related to performance (link KSA -&gt; task)?</a:t>
            </a:r>
          </a:p>
          <a:p>
            <a:pPr lvl="2"/>
            <a:r>
              <a:rPr lang="en-US" dirty="0" smtClean="0"/>
              <a:t> is the construct a valid measure of the KSA?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Give an example</a:t>
            </a:r>
          </a:p>
          <a:p>
            <a:pPr lvl="1"/>
            <a:r>
              <a:rPr lang="en-US" dirty="0" smtClean="0"/>
              <a:t>12 questions to ask 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Be prepared to answer the questions for a measure you may use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3"/>
          </a:xfrm>
        </p:spPr>
        <p:txBody>
          <a:bodyPr/>
          <a:lstStyle/>
          <a:p>
            <a:r>
              <a:rPr lang="en-US" dirty="0" smtClean="0"/>
              <a:t>12 Questions to ask….to evaluate a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5029200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Clear idea of the attribute (construct) measured?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Was the measurement method consistent with the construct?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Was the stimulus content appropriate? Unambiguous? Relevant to the measure?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Was the development done skillfully with a pilot study?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Single attribute or heterogeneous domain?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scores stable over time? How do you know?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the scores show convergent validity?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the relationships show divergent validity?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the attribute relate to job performance?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Does the predictive hypothesis require other attributes equally important?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Could there be a non-monotonic relationship?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criteria measured validly? And predict with reasonable accuracy?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3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MANAGERIAL USE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managers want?</a:t>
            </a:r>
          </a:p>
          <a:p>
            <a:pPr lvl="1"/>
            <a:r>
              <a:rPr lang="en-US" dirty="0" smtClean="0"/>
              <a:t>Fill vacancy asap</a:t>
            </a:r>
          </a:p>
          <a:p>
            <a:pPr lvl="1"/>
            <a:r>
              <a:rPr lang="en-US" dirty="0" smtClean="0"/>
              <a:t>Want the best people</a:t>
            </a:r>
          </a:p>
          <a:p>
            <a:pPr lvl="1"/>
            <a:r>
              <a:rPr lang="en-US" dirty="0" smtClean="0"/>
              <a:t>Want it cheap</a:t>
            </a:r>
          </a:p>
          <a:p>
            <a:r>
              <a:rPr lang="en-US" dirty="0" smtClean="0"/>
              <a:t>What do managers know about testing?</a:t>
            </a:r>
          </a:p>
          <a:p>
            <a:pPr lvl="1"/>
            <a:r>
              <a:rPr lang="en-US" dirty="0" smtClean="0"/>
              <a:t>Little; no training in psychometrics or test theory</a:t>
            </a:r>
          </a:p>
          <a:p>
            <a:pPr lvl="1"/>
            <a:r>
              <a:rPr lang="en-US" dirty="0" smtClean="0"/>
              <a:t>Nothing about construct validity</a:t>
            </a:r>
          </a:p>
          <a:p>
            <a:pPr lvl="1"/>
            <a:r>
              <a:rPr lang="en-US" dirty="0" smtClean="0"/>
              <a:t>Misinformed on test validity</a:t>
            </a:r>
          </a:p>
          <a:p>
            <a:pPr lvl="1"/>
            <a:r>
              <a:rPr lang="en-US" dirty="0" smtClean="0"/>
              <a:t>Often distrust testing</a:t>
            </a:r>
          </a:p>
          <a:p>
            <a:pPr lvl="1"/>
            <a:r>
              <a:rPr lang="en-US" dirty="0" smtClean="0"/>
              <a:t>Some overestimate the validity of tests (especially when over-sold by test vendors (e.g. </a:t>
            </a:r>
            <a:r>
              <a:rPr lang="en-US" dirty="0" smtClean="0">
                <a:hlinkClick r:id="rId2"/>
              </a:rPr>
              <a:t>DISC</a:t>
            </a:r>
            <a:r>
              <a:rPr lang="en-US" dirty="0" smtClean="0"/>
              <a:t>, MBTI)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03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JUDGMENTS AS PREDICTIONS AND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B050"/>
                </a:solidFill>
              </a:rPr>
              <a:t>What is “common sense”, “intuition?” 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Give some examples.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A thought question -</a:t>
            </a:r>
          </a:p>
          <a:p>
            <a:r>
              <a:rPr lang="en-US" dirty="0" smtClean="0"/>
              <a:t>Statistical v. judgmental Prediction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What are the pitfalls with each?</a:t>
            </a:r>
          </a:p>
          <a:p>
            <a:pPr lvl="1"/>
            <a:r>
              <a:rPr lang="en-US" i="1" dirty="0" smtClean="0">
                <a:solidFill>
                  <a:srgbClr val="00B050"/>
                </a:solidFill>
              </a:rPr>
              <a:t>Which is generally superior? (</a:t>
            </a:r>
            <a:r>
              <a:rPr lang="en-US" i="1" dirty="0" err="1" smtClean="0">
                <a:solidFill>
                  <a:srgbClr val="00B050"/>
                </a:solidFill>
              </a:rPr>
              <a:t>Meehl</a:t>
            </a:r>
            <a:r>
              <a:rPr lang="en-US" i="1" dirty="0" smtClean="0">
                <a:solidFill>
                  <a:srgbClr val="00B050"/>
                </a:solidFill>
              </a:rPr>
              <a:t>, ‘54)</a:t>
            </a:r>
          </a:p>
          <a:p>
            <a:r>
              <a:rPr lang="en-US" dirty="0" smtClean="0"/>
              <a:t>Prediction and Decision Without Statistics</a:t>
            </a:r>
          </a:p>
          <a:p>
            <a:pPr lvl="1"/>
            <a:r>
              <a:rPr lang="en-US" dirty="0" smtClean="0"/>
              <a:t>Usually the most important jobs have few people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Why is this a problem for using statistics?</a:t>
            </a:r>
          </a:p>
          <a:p>
            <a:pPr lvl="2"/>
            <a:r>
              <a:rPr lang="en-US" i="1" dirty="0" smtClean="0">
                <a:solidFill>
                  <a:srgbClr val="00B050"/>
                </a:solidFill>
              </a:rPr>
              <a:t>How do you deal with this?</a:t>
            </a:r>
          </a:p>
          <a:p>
            <a:r>
              <a:rPr lang="en-US" dirty="0"/>
              <a:t>Combining Information for Overall Assessment</a:t>
            </a:r>
          </a:p>
          <a:p>
            <a:pPr lvl="2"/>
            <a:r>
              <a:rPr lang="en-US" dirty="0" smtClean="0"/>
              <a:t>Average assessments/use common scale</a:t>
            </a:r>
            <a:r>
              <a:rPr lang="en-US" i="1" dirty="0" smtClean="0">
                <a:solidFill>
                  <a:srgbClr val="00B050"/>
                </a:solidFill>
              </a:rPr>
              <a:t/>
            </a:r>
            <a:br>
              <a:rPr lang="en-US" i="1" dirty="0" smtClean="0">
                <a:solidFill>
                  <a:srgbClr val="00B050"/>
                </a:solidFill>
              </a:rPr>
            </a:br>
            <a:endParaRPr lang="en-US" i="1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8 </a:t>
            </a:r>
            <a:r>
              <a:rPr lang="en-US" dirty="0" err="1" smtClean="0"/>
              <a:t>Makeing</a:t>
            </a:r>
            <a:r>
              <a:rPr lang="en-US" dirty="0" smtClean="0"/>
              <a:t> Judgments and Decisions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5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06" y="320675"/>
            <a:ext cx="7886700" cy="746126"/>
          </a:xfrm>
        </p:spPr>
        <p:txBody>
          <a:bodyPr/>
          <a:lstStyle/>
          <a:p>
            <a:r>
              <a:rPr lang="en-US" dirty="0" smtClean="0"/>
              <a:t>JUDGMENT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062" y="1074484"/>
            <a:ext cx="7886700" cy="528186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Clarifying Judgments to Be Made</a:t>
            </a:r>
          </a:p>
          <a:p>
            <a:pPr lvl="1"/>
            <a:r>
              <a:rPr lang="en-US" dirty="0" smtClean="0"/>
              <a:t>JA is essential! –</a:t>
            </a:r>
            <a:r>
              <a:rPr lang="en-US" i="1" dirty="0" smtClean="0"/>
              <a:t>it makes management focus on what it will take to do the job</a:t>
            </a:r>
            <a:endParaRPr lang="en-US" dirty="0" smtClean="0"/>
          </a:p>
          <a:p>
            <a:r>
              <a:rPr lang="en-US" dirty="0" smtClean="0"/>
              <a:t>Procedural Planning</a:t>
            </a:r>
          </a:p>
          <a:p>
            <a:pPr lvl="1"/>
            <a:r>
              <a:rPr lang="en-US" dirty="0" smtClean="0"/>
              <a:t>Make a detailed protocol and document it </a:t>
            </a:r>
          </a:p>
          <a:p>
            <a:pPr lvl="2"/>
            <a:r>
              <a:rPr lang="en-US" b="1" i="1" dirty="0" smtClean="0">
                <a:solidFill>
                  <a:srgbClr val="00B050"/>
                </a:solidFill>
              </a:rPr>
              <a:t>Why is this a good thing to do?</a:t>
            </a:r>
          </a:p>
          <a:p>
            <a:r>
              <a:rPr lang="en-US" dirty="0" smtClean="0"/>
              <a:t>Developing Assessment Scales</a:t>
            </a:r>
          </a:p>
          <a:p>
            <a:pPr lvl="1"/>
            <a:r>
              <a:rPr lang="en-US" dirty="0" smtClean="0"/>
              <a:t>Use the same scale or different scales?</a:t>
            </a:r>
          </a:p>
          <a:p>
            <a:pPr lvl="1"/>
            <a:r>
              <a:rPr lang="en-US" dirty="0" smtClean="0"/>
              <a:t>A structured interview</a:t>
            </a:r>
            <a:r>
              <a:rPr lang="en-US" dirty="0" smtClean="0"/>
              <a:t>?</a:t>
            </a:r>
          </a:p>
          <a:p>
            <a:r>
              <a:rPr lang="en-US" dirty="0" smtClean="0"/>
              <a:t>Effect size alternatives</a:t>
            </a:r>
          </a:p>
          <a:p>
            <a:pPr lvl="1"/>
            <a:r>
              <a:rPr lang="en-US" dirty="0" smtClean="0"/>
              <a:t>Common Language Effect Sizes (CLES)</a:t>
            </a:r>
          </a:p>
          <a:p>
            <a:pPr lvl="1"/>
            <a:r>
              <a:rPr lang="en-US" dirty="0" smtClean="0"/>
              <a:t>Relative Risks (RR) –probability of positive/negative outcome)</a:t>
            </a:r>
          </a:p>
          <a:p>
            <a:pPr lvl="1"/>
            <a:r>
              <a:rPr lang="en-US" dirty="0" smtClean="0"/>
              <a:t>Behavioral Effect Size Display (Rosenthal) Table 8.2</a:t>
            </a:r>
            <a:endParaRPr lang="en-US" dirty="0" smtClean="0"/>
          </a:p>
          <a:p>
            <a:r>
              <a:rPr lang="en-US" dirty="0" smtClean="0"/>
              <a:t>Expectancy Charts</a:t>
            </a:r>
          </a:p>
          <a:p>
            <a:pPr lvl="1"/>
            <a:r>
              <a:rPr lang="en-US" b="1" i="1" dirty="0" smtClean="0">
                <a:solidFill>
                  <a:srgbClr val="92D050"/>
                </a:solidFill>
              </a:rPr>
              <a:t>What is a theoretical expectancy chart?</a:t>
            </a:r>
          </a:p>
          <a:p>
            <a:pPr lvl="1"/>
            <a:r>
              <a:rPr lang="en-US" b="1" i="1" dirty="0" smtClean="0">
                <a:solidFill>
                  <a:srgbClr val="92D050"/>
                </a:solidFill>
              </a:rPr>
              <a:t>How is it used?</a:t>
            </a:r>
          </a:p>
          <a:p>
            <a:pPr lvl="1"/>
            <a:r>
              <a:rPr lang="en-US" b="1" i="1" dirty="0" smtClean="0">
                <a:solidFill>
                  <a:srgbClr val="92D050"/>
                </a:solidFill>
              </a:rPr>
              <a:t>Give an example</a:t>
            </a:r>
          </a:p>
          <a:p>
            <a:r>
              <a:rPr lang="en-US" dirty="0" smtClean="0"/>
              <a:t>Expectancy Graphs</a:t>
            </a:r>
          </a:p>
          <a:p>
            <a:pPr lvl="1"/>
            <a:r>
              <a:rPr lang="en-US" dirty="0" smtClean="0"/>
              <a:t>Use selection ratio and possible cut scores  – </a:t>
            </a:r>
          </a:p>
          <a:p>
            <a:pPr lvl="2"/>
            <a:r>
              <a:rPr lang="en-US" dirty="0" smtClean="0"/>
              <a:t>to illustrate selection costs to show validity impact (for managers  to understand)</a:t>
            </a:r>
          </a:p>
          <a:p>
            <a:r>
              <a:rPr lang="en-US" dirty="0" smtClean="0"/>
              <a:t>Utility Analysis</a:t>
            </a:r>
          </a:p>
          <a:p>
            <a:pPr lvl="1"/>
            <a:r>
              <a:rPr lang="en-US" dirty="0" err="1" smtClean="0"/>
              <a:t>Brogden</a:t>
            </a:r>
            <a:r>
              <a:rPr lang="en-US" dirty="0" smtClean="0"/>
              <a:t> (‘49), Cronbach &amp; </a:t>
            </a:r>
            <a:r>
              <a:rPr lang="en-US" dirty="0" err="1" smtClean="0"/>
              <a:t>Gleser</a:t>
            </a:r>
            <a:r>
              <a:rPr lang="en-US" dirty="0" smtClean="0"/>
              <a:t> (‘57)</a:t>
            </a:r>
          </a:p>
          <a:p>
            <a:pPr lvl="1"/>
            <a:r>
              <a:rPr lang="en-US" dirty="0" smtClean="0"/>
              <a:t>Show relative pay off (average dollar pay off)</a:t>
            </a:r>
          </a:p>
          <a:p>
            <a:pPr lvl="1"/>
            <a:r>
              <a:rPr lang="en-US" dirty="0" smtClean="0"/>
              <a:t>Caveat (GIGO) </a:t>
            </a:r>
          </a:p>
          <a:p>
            <a:r>
              <a:rPr lang="en-US" dirty="0" smtClean="0"/>
              <a:t>Concluding Comments </a:t>
            </a:r>
          </a:p>
          <a:p>
            <a:pPr lvl="1"/>
            <a:r>
              <a:rPr lang="en-US" dirty="0" smtClean="0"/>
              <a:t>Judgments must be rational and include all </a:t>
            </a:r>
            <a:r>
              <a:rPr lang="en-US" dirty="0" err="1" smtClean="0"/>
              <a:t>infromation</a:t>
            </a:r>
            <a:r>
              <a:rPr lang="en-US" dirty="0" smtClean="0"/>
              <a:t> available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8 Makeing Judgments and Decisions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50D8-DA51-4EC0-931A-31F25BB9AC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5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546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Chapter 8 Making Judgments and Decisions </vt:lpstr>
      <vt:lpstr>JUDGMENTS OF VALIDITY</vt:lpstr>
      <vt:lpstr>12 Questions to ask….to evaluate a measure</vt:lpstr>
      <vt:lpstr>MANAGERIAL USE OF ASSESSMENTS</vt:lpstr>
      <vt:lpstr>JUDGMENTS AS PREDICTIONS AND DECISIONS</vt:lpstr>
      <vt:lpstr>JUDGMENT AIDS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updater</dc:creator>
  <cp:lastModifiedBy>Thomas Mitchell</cp:lastModifiedBy>
  <cp:revision>17</cp:revision>
  <dcterms:created xsi:type="dcterms:W3CDTF">2014-08-13T17:57:41Z</dcterms:created>
  <dcterms:modified xsi:type="dcterms:W3CDTF">2017-11-28T19:05:55Z</dcterms:modified>
</cp:coreProperties>
</file>