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64" r:id="rId5"/>
    <p:sldId id="273" r:id="rId6"/>
    <p:sldId id="274" r:id="rId7"/>
    <p:sldId id="265" r:id="rId8"/>
    <p:sldId id="266" r:id="rId9"/>
    <p:sldId id="267" r:id="rId10"/>
    <p:sldId id="268" r:id="rId11"/>
    <p:sldId id="269" r:id="rId12"/>
    <p:sldId id="259" r:id="rId13"/>
    <p:sldId id="271" r:id="rId14"/>
    <p:sldId id="272" r:id="rId15"/>
    <p:sldId id="260" r:id="rId16"/>
    <p:sldId id="261" r:id="rId17"/>
    <p:sldId id="262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03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76B765A-10F6-4788-AA67-1523454A4461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DF89D77-8ACA-4B60-AFE1-0B8BA3FE1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9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C972585-18C1-480C-BCC6-9EC3F7F37021}" type="datetime1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Chapater 9 Analyzing Bias and Assuring Fairness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9ACB-C25C-4577-A1E6-AA9076266B5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201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16D6-714D-4E5C-99C8-9AECF8C37F13}" type="datetime1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Chapater 9 Analyzing Bias and Assuring Fairness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9ACB-C25C-4577-A1E6-AA9076266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985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97A4-FC08-40E7-8C8D-E2D5F8D79CC6}" type="datetime1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Chapater 9 Analyzing Bias and Assuring Fairness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9ACB-C25C-4577-A1E6-AA9076266B5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4111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9C68-155C-4F8A-AC55-B993C5285740}" type="datetime1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Chapater 9 Analyzing Bias and Assuring Fairness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9ACB-C25C-4577-A1E6-AA9076266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12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DAF8-E404-49C0-88C5-7024607850A1}" type="datetime1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Chapater 9 Analyzing Bias and Assuring Fairness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9ACB-C25C-4577-A1E6-AA9076266B5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52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6BD3-8F43-4259-AFD4-08CC1635F291}" type="datetime1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Chapater 9 Analyzing Bias and Assuring Fairness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9ACB-C25C-4577-A1E6-AA9076266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9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03FD-67BE-4B5C-899A-545D3EAB9B15}" type="datetime1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Chapater 9 Analyzing Bias and Assuring Fairness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9ACB-C25C-4577-A1E6-AA9076266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14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495B-5BFB-4DD5-B0B7-F2E8A65CCE3F}" type="datetime1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Chapater 9 Analyzing Bias and Assuring Fairness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9ACB-C25C-4577-A1E6-AA9076266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250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A999-A762-441D-9DA3-5235A1D0E780}" type="datetime1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Chapater 9 Analyzing Bias and Assuring Fairness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9ACB-C25C-4577-A1E6-AA9076266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95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9AE5-A7B4-41AB-9193-B1995E86A307}" type="datetime1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Chapater 9 Analyzing Bias and Assuring Fairness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9ACB-C25C-4577-A1E6-AA9076266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939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13BA7-881B-4C95-956B-0EF9445AB9E2}" type="datetime1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Chapater 9 Analyzing Bias and Assuring Fairness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9ACB-C25C-4577-A1E6-AA9076266B5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3362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83989D5-7B42-4B06-AB28-584AE32E58F5}" type="datetime1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Chapater 9 Analyzing Bias and Assuring Fairness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6109ACB-C25C-4577-A1E6-AA9076266B5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525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Chapter 9 Analyzing Bias and Assuring Fairness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Unfair Discrimination</a:t>
            </a:r>
          </a:p>
          <a:p>
            <a:r>
              <a:rPr lang="en-US" i="1" dirty="0"/>
              <a:t>Item &amp; Test Bias</a:t>
            </a:r>
          </a:p>
          <a:p>
            <a:r>
              <a:rPr lang="en-US" i="1" dirty="0"/>
              <a:t>Test-Score Banding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Chapater 9 Analyzing Bias and Assuring Fairness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9ACB-C25C-4577-A1E6-AA9076266B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1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Black &amp; White Differences in IQ</a:t>
            </a:r>
            <a:br>
              <a:rPr lang="en-US" dirty="0"/>
            </a:br>
            <a:r>
              <a:rPr lang="en-US" sz="3600" dirty="0"/>
              <a:t>(implications for workforce) </a:t>
            </a:r>
            <a:r>
              <a:rPr lang="en-US" sz="2200" dirty="0" err="1"/>
              <a:t>Gottfredson</a:t>
            </a:r>
            <a:r>
              <a:rPr lang="en-US" sz="2200" dirty="0"/>
              <a:t> (2002)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22% Whites &amp; 59% of Blacks have IQ &lt; 90</a:t>
            </a:r>
          </a:p>
          <a:p>
            <a:pPr lvl="1"/>
            <a:r>
              <a:rPr lang="en-US" sz="2800" dirty="0"/>
              <a:t>Considerably fewer Blacks (proportionately) are competitive for mid-level jobs: </a:t>
            </a:r>
          </a:p>
          <a:p>
            <a:pPr lvl="2"/>
            <a:r>
              <a:rPr lang="en-US" sz="2800" dirty="0"/>
              <a:t>fire fighting, skilled trades, many clerical jobs</a:t>
            </a:r>
          </a:p>
          <a:p>
            <a:pPr lvl="3"/>
            <a:r>
              <a:rPr lang="en-US" sz="2800" dirty="0"/>
              <a:t>Mean IQ is about 100 (1 SD above mean for Blacks)</a:t>
            </a:r>
          </a:p>
          <a:p>
            <a:pPr lvl="3"/>
            <a:r>
              <a:rPr lang="en-US" sz="2800" dirty="0"/>
              <a:t>80 is the threshold for being competitive in lowest level jobs</a:t>
            </a:r>
          </a:p>
          <a:p>
            <a:pPr lvl="4"/>
            <a:r>
              <a:rPr lang="en-US" sz="2800" dirty="0"/>
              <a:t>4 times as many Blacks (30%) </a:t>
            </a:r>
            <a:r>
              <a:rPr lang="en-US" sz="2800" dirty="0" err="1"/>
              <a:t>cf</a:t>
            </a:r>
            <a:r>
              <a:rPr lang="en-US" sz="2800" dirty="0"/>
              <a:t> Whites (7%) fall bellow that threshold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Chapater 9 Analyzing Bias and Assuring Fairness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9ACB-C25C-4577-A1E6-AA9076266B5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77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Implications for Black / White IQ Differences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On the higher end of the distribution (IQ =125)</a:t>
            </a:r>
          </a:p>
          <a:p>
            <a:pPr lvl="1"/>
            <a:r>
              <a:rPr lang="en-US" sz="2400" dirty="0"/>
              <a:t>Score of 125 = mean for professionals (e.g. lawyers, physicians, engineers, high-level executives etc.)</a:t>
            </a:r>
          </a:p>
          <a:p>
            <a:r>
              <a:rPr lang="en-US" sz="2400" dirty="0"/>
              <a:t>Black / White ratio is only 1:30 at this level</a:t>
            </a:r>
          </a:p>
          <a:p>
            <a:r>
              <a:rPr lang="en-US" sz="2400" dirty="0"/>
              <a:t>Conclusion: Disparate impact </a:t>
            </a:r>
          </a:p>
          <a:p>
            <a:pPr lvl="2"/>
            <a:r>
              <a:rPr lang="en-US" sz="2400" dirty="0"/>
              <a:t>with legal and political tension…</a:t>
            </a:r>
          </a:p>
          <a:p>
            <a:pPr lvl="2"/>
            <a:r>
              <a:rPr lang="en-US" sz="2400" i="1" dirty="0"/>
              <a:t>Is “particularly acute in the most complex, most socially desirable jobs”  </a:t>
            </a:r>
            <a:r>
              <a:rPr lang="en-US" sz="2400" dirty="0"/>
              <a:t>(</a:t>
            </a:r>
            <a:r>
              <a:rPr lang="en-US" sz="2400" dirty="0" err="1"/>
              <a:t>Gottfredson</a:t>
            </a:r>
            <a:r>
              <a:rPr lang="en-US" sz="2400" dirty="0"/>
              <a:t>, ’02, p. 41).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Chapater 9 Analyzing Bias and Assuring Fairness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9ACB-C25C-4577-A1E6-AA9076266B5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24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319784"/>
          </a:xfrm>
        </p:spPr>
        <p:txBody>
          <a:bodyPr>
            <a:normAutofit/>
          </a:bodyPr>
          <a:lstStyle/>
          <a:p>
            <a:r>
              <a:rPr lang="en-US" dirty="0"/>
              <a:t>ANALYSIS OF BIAS AND ADVERSE IMPACT IN TEST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905000"/>
            <a:ext cx="7290055" cy="4404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i="1" dirty="0"/>
              <a:t>Adverse impact</a:t>
            </a:r>
          </a:p>
          <a:p>
            <a:pPr marL="742950" lvl="2" indent="-342900"/>
            <a:r>
              <a:rPr lang="en-US" sz="2400" dirty="0"/>
              <a:t>Social, political or legal term (effects of test use) – a term with an “attitude problem” ?</a:t>
            </a:r>
          </a:p>
          <a:p>
            <a:pPr marL="889254" lvl="3" indent="-342900"/>
            <a:r>
              <a:rPr lang="en-US" sz="2400" b="1" dirty="0">
                <a:solidFill>
                  <a:srgbClr val="00B050"/>
                </a:solidFill>
              </a:rPr>
              <a:t>What does that mean?</a:t>
            </a:r>
          </a:p>
          <a:p>
            <a:pPr marL="889254" lvl="3" indent="-342900"/>
            <a:r>
              <a:rPr lang="en-US" sz="2400" b="1" i="1" dirty="0">
                <a:solidFill>
                  <a:srgbClr val="00B050"/>
                </a:solidFill>
              </a:rPr>
              <a:t>Should we say “pass” “fail” instead of impact? </a:t>
            </a:r>
          </a:p>
          <a:p>
            <a:pPr marL="0" indent="0">
              <a:buNone/>
            </a:pPr>
            <a:r>
              <a:rPr lang="en-US" sz="2400" i="1" dirty="0"/>
              <a:t>Test bias </a:t>
            </a:r>
          </a:p>
          <a:p>
            <a:pPr marL="742950" lvl="2" indent="-342900"/>
            <a:r>
              <a:rPr lang="en-US" sz="2400" dirty="0"/>
              <a:t>Unwanted sources of variance in scores from different groups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Chapater 9 Analyzing Bias and Assuring Fairness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9ACB-C25C-4577-A1E6-AA9076266B5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76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ANALYSIS OF BIAS AND ADVERSE IMPACT IN TEST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Test Bias as Differential Psychometric Validity</a:t>
            </a:r>
          </a:p>
          <a:p>
            <a:pPr lvl="1"/>
            <a:r>
              <a:rPr lang="en-US" dirty="0"/>
              <a:t>Bias  = </a:t>
            </a:r>
            <a:r>
              <a:rPr lang="en-US" sz="2400" i="1" dirty="0"/>
              <a:t>“when groups matched on the trait have different scores because of one or more sources of variances related to group membership”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dirty="0"/>
              <a:t>It is the </a:t>
            </a:r>
            <a:r>
              <a:rPr lang="en-US" sz="2000" i="1" dirty="0"/>
              <a:t>“Meaning inferred” </a:t>
            </a:r>
            <a:r>
              <a:rPr lang="en-US" sz="2000" dirty="0"/>
              <a:t>from scores may or may not be biased </a:t>
            </a:r>
            <a:r>
              <a:rPr lang="en-US" sz="1600" dirty="0"/>
              <a:t>(Not the test itself)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200" dirty="0"/>
              <a:t>It is group related (not just for a single individual)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200" dirty="0"/>
              <a:t>Groups must be assumed to be equal on the trait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200" dirty="0"/>
              <a:t>Definition emphasizes </a:t>
            </a:r>
            <a:r>
              <a:rPr lang="en-US" sz="2200" i="1" dirty="0"/>
              <a:t>sources</a:t>
            </a:r>
            <a:r>
              <a:rPr lang="en-US" sz="2200" dirty="0"/>
              <a:t> of group variances (</a:t>
            </a:r>
            <a:r>
              <a:rPr lang="en-US" sz="2200" i="1" dirty="0"/>
              <a:t>potentially identifiable</a:t>
            </a:r>
            <a:r>
              <a:rPr lang="en-US" sz="2200" dirty="0"/>
              <a:t>) </a:t>
            </a:r>
            <a:r>
              <a:rPr lang="en-US" sz="2000" dirty="0"/>
              <a:t>(not on group means)</a:t>
            </a:r>
            <a:endParaRPr lang="en-US" sz="2200" dirty="0"/>
          </a:p>
          <a:p>
            <a:pPr marL="1371600" lvl="3" indent="0">
              <a:buNone/>
            </a:pPr>
            <a:r>
              <a:rPr lang="en-US" sz="1800" dirty="0"/>
              <a:t>-e.g. “stereotype threat” (Steele &amp; Aronson, ‘95)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Chapater 9 Analyzing Bias and Assuring Fairness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9ACB-C25C-4577-A1E6-AA9076266B5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630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522" y="245364"/>
            <a:ext cx="7290054" cy="1278636"/>
          </a:xfrm>
        </p:spPr>
        <p:txBody>
          <a:bodyPr>
            <a:noAutofit/>
          </a:bodyPr>
          <a:lstStyle/>
          <a:p>
            <a:r>
              <a:rPr lang="en-US" sz="2800" dirty="0"/>
              <a:t>ANALYSIS OF BIAS AND ADVERSE IMPACT IN TEST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521" y="1219200"/>
            <a:ext cx="7290055" cy="5525824"/>
          </a:xfrm>
        </p:spPr>
        <p:txBody>
          <a:bodyPr>
            <a:normAutofit fontScale="25000" lnSpcReduction="20000"/>
          </a:bodyPr>
          <a:lstStyle/>
          <a:p>
            <a:r>
              <a:rPr lang="en-US" sz="7200" dirty="0"/>
              <a:t>Adverse Impact (legal term, not statistical)</a:t>
            </a:r>
          </a:p>
          <a:p>
            <a:pPr lvl="1"/>
            <a:r>
              <a:rPr lang="en-US" sz="7200" dirty="0"/>
              <a:t>Mean differences alone do not indicate bias</a:t>
            </a:r>
            <a:endParaRPr lang="en-US" sz="7200" b="1" i="1" dirty="0">
              <a:solidFill>
                <a:srgbClr val="00B050"/>
              </a:solidFill>
            </a:endParaRPr>
          </a:p>
          <a:p>
            <a:pPr lvl="1"/>
            <a:r>
              <a:rPr lang="en-US" sz="8000" dirty="0"/>
              <a:t>Adverse impact reasons: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8000" i="1" dirty="0"/>
              <a:t>Chance</a:t>
            </a:r>
            <a:r>
              <a:rPr lang="en-US" sz="8000" dirty="0"/>
              <a:t> (not due to bias)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8000" dirty="0"/>
              <a:t>Measurement problems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8000" dirty="0"/>
              <a:t>Nature of test use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8000" dirty="0"/>
              <a:t>Differences in distribution </a:t>
            </a:r>
            <a:r>
              <a:rPr lang="en-US" sz="8000" b="1" dirty="0"/>
              <a:t>sizes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8000" dirty="0"/>
              <a:t>Reliable sub-group differences in applicants’ approaches to test taking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8000" i="1" dirty="0"/>
              <a:t>True population differences in trait (not due to bias)</a:t>
            </a:r>
          </a:p>
          <a:p>
            <a:pPr marL="114300" indent="0">
              <a:buNone/>
            </a:pPr>
            <a:r>
              <a:rPr lang="en-US" sz="8000" i="1" dirty="0"/>
              <a:t>	- “Adverse impact is due to bias ONLY </a:t>
            </a:r>
          </a:p>
          <a:p>
            <a:pPr marL="114300" indent="0">
              <a:buNone/>
            </a:pPr>
            <a:r>
              <a:rPr lang="en-US" sz="8000" i="1" dirty="0"/>
              <a:t>	1. if the groups are </a:t>
            </a:r>
            <a:r>
              <a:rPr lang="en-US" sz="8000" b="1" i="1" dirty="0"/>
              <a:t>truly the same </a:t>
            </a:r>
            <a:r>
              <a:rPr lang="en-US" sz="8000" i="1" dirty="0"/>
              <a:t>on the trait being 		    measures and….</a:t>
            </a:r>
          </a:p>
          <a:p>
            <a:pPr marL="114300" indent="0">
              <a:buNone/>
            </a:pPr>
            <a:r>
              <a:rPr lang="en-US" sz="8000" i="1" dirty="0"/>
              <a:t>	2. one or more of 2-5 above is true and 6. can be rejected” </a:t>
            </a:r>
          </a:p>
          <a:p>
            <a:pPr marL="617220" lvl="3" indent="0">
              <a:buNone/>
            </a:pPr>
            <a:r>
              <a:rPr lang="en-US" sz="8000" i="1" dirty="0"/>
              <a:t>	   NOTE in TABLE 9.2 the True ability ratios for Groups A &amp; B</a:t>
            </a:r>
          </a:p>
          <a:p>
            <a:pPr marL="777240" lvl="5" indent="0">
              <a:buNone/>
            </a:pPr>
            <a:r>
              <a:rPr lang="en-US" sz="8000" dirty="0"/>
              <a:t>   </a:t>
            </a:r>
            <a:r>
              <a:rPr lang="en-US" sz="8000" dirty="0">
                <a:solidFill>
                  <a:srgbClr val="00B0F0"/>
                </a:solidFill>
              </a:rPr>
              <a:t>7. </a:t>
            </a:r>
            <a:r>
              <a:rPr lang="en-US" sz="8000" dirty="0"/>
              <a:t>Criterion Bias (criterion must be valid)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Chapter 9 Analyzing Bias and Assuring Fairness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9ACB-C25C-4577-A1E6-AA9076266B5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67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DIFFERENTIAL ITEM FUNCTIONING (DIF)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752600"/>
            <a:ext cx="7290055" cy="4556760"/>
          </a:xfrm>
        </p:spPr>
        <p:txBody>
          <a:bodyPr>
            <a:normAutofit/>
          </a:bodyPr>
          <a:lstStyle/>
          <a:p>
            <a:r>
              <a:rPr lang="en-US" sz="2400" dirty="0"/>
              <a:t>DIF preferred over ‘bias’</a:t>
            </a:r>
          </a:p>
          <a:p>
            <a:pPr lvl="1"/>
            <a:r>
              <a:rPr lang="en-US" sz="2400" dirty="0"/>
              <a:t>“Simple minded item difficulty statistics”</a:t>
            </a:r>
          </a:p>
          <a:p>
            <a:pPr lvl="2"/>
            <a:r>
              <a:rPr lang="en-US" sz="2400" dirty="0"/>
              <a:t>You can’t consider the item itself (dependent upon the trait distribution –thus confounded with it)</a:t>
            </a:r>
          </a:p>
          <a:p>
            <a:pPr lvl="1"/>
            <a:r>
              <a:rPr lang="en-US" sz="2400" dirty="0"/>
              <a:t>Court cases:</a:t>
            </a:r>
          </a:p>
          <a:p>
            <a:pPr lvl="2"/>
            <a:r>
              <a:rPr lang="en-US" sz="2400" dirty="0"/>
              <a:t>Golden Rule Insurance Company v. Washburn (‘84)</a:t>
            </a:r>
          </a:p>
          <a:p>
            <a:pPr lvl="3"/>
            <a:r>
              <a:rPr lang="en-US" sz="2400" dirty="0"/>
              <a:t>Mandated that group item difficulty could not differ by more than .15!! </a:t>
            </a:r>
          </a:p>
          <a:p>
            <a:pPr lvl="2"/>
            <a:r>
              <a:rPr lang="en-US" sz="2400" dirty="0"/>
              <a:t>Allen v. Alabama State Board of Education (‘85)</a:t>
            </a:r>
          </a:p>
          <a:p>
            <a:pPr lvl="3"/>
            <a:r>
              <a:rPr lang="en-US" sz="2400" dirty="0"/>
              <a:t>More restrictive – not more than .05 max difference!!!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Chapater 9 Analyzing Bias and Assuring Fairness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9ACB-C25C-4577-A1E6-AA9076266B5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291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ACTING ON THE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5" y="1676400"/>
            <a:ext cx="7290055" cy="4794304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Corrective Actions (4) Under the Uniform Guidelines – </a:t>
            </a:r>
          </a:p>
          <a:p>
            <a:pPr lvl="1"/>
            <a:r>
              <a:rPr lang="en-US" sz="1900" b="1" i="1" dirty="0">
                <a:solidFill>
                  <a:srgbClr val="00B050"/>
                </a:solidFill>
              </a:rPr>
              <a:t>Should we maximize the criterion performance or avoid the appearance of discriminatory practice?</a:t>
            </a:r>
          </a:p>
          <a:p>
            <a:pPr lvl="1"/>
            <a:r>
              <a:rPr lang="en-US" sz="1900" b="1" i="1" dirty="0">
                <a:solidFill>
                  <a:srgbClr val="00B050"/>
                </a:solidFill>
              </a:rPr>
              <a:t>To ease tensions how should the Ferguson police </a:t>
            </a:r>
            <a:r>
              <a:rPr lang="en-US" sz="1900" b="1" i="1" dirty="0" err="1">
                <a:solidFill>
                  <a:srgbClr val="00B050"/>
                </a:solidFill>
              </a:rPr>
              <a:t>dept</a:t>
            </a:r>
            <a:r>
              <a:rPr lang="en-US" sz="1900" b="1" i="1" dirty="0">
                <a:solidFill>
                  <a:srgbClr val="00B050"/>
                </a:solidFill>
              </a:rPr>
              <a:t> deal with the imbalance in B &amp;W police officers as it reflects the population’s racial mix? </a:t>
            </a:r>
          </a:p>
          <a:p>
            <a:r>
              <a:rPr lang="en-US" dirty="0"/>
              <a:t>Score Adjustments</a:t>
            </a:r>
          </a:p>
          <a:p>
            <a:pPr lvl="1"/>
            <a:r>
              <a:rPr lang="en-US" sz="1900" i="1" dirty="0"/>
              <a:t>Race norming in U.S . Employment Service (GATB)</a:t>
            </a:r>
          </a:p>
          <a:p>
            <a:pPr lvl="2"/>
            <a:r>
              <a:rPr lang="en-US" sz="1900" i="1" dirty="0"/>
              <a:t>Scores of Hispanics, Blacks and Whites were % </a:t>
            </a:r>
            <a:r>
              <a:rPr lang="en-US" sz="1900" i="1" dirty="0" err="1"/>
              <a:t>ile</a:t>
            </a:r>
            <a:r>
              <a:rPr lang="en-US" sz="1900" i="1" dirty="0"/>
              <a:t> ranks within groups</a:t>
            </a:r>
          </a:p>
          <a:p>
            <a:pPr lvl="2"/>
            <a:r>
              <a:rPr lang="en-US" sz="1900" b="1" i="1" dirty="0">
                <a:solidFill>
                  <a:srgbClr val="00B050"/>
                </a:solidFill>
              </a:rPr>
              <a:t>What effect did this have ?</a:t>
            </a:r>
          </a:p>
          <a:p>
            <a:pPr lvl="1"/>
            <a:r>
              <a:rPr lang="en-US" sz="1900" i="1" dirty="0"/>
              <a:t>Employment Quotas </a:t>
            </a:r>
          </a:p>
          <a:p>
            <a:pPr lvl="2"/>
            <a:r>
              <a:rPr lang="en-US" sz="1900" i="1" dirty="0"/>
              <a:t>USTES </a:t>
            </a:r>
          </a:p>
          <a:p>
            <a:pPr lvl="2"/>
            <a:r>
              <a:rPr lang="en-US" sz="1900" b="1" i="1" dirty="0">
                <a:solidFill>
                  <a:srgbClr val="00B050"/>
                </a:solidFill>
              </a:rPr>
              <a:t>Are quotas acceptable in other countries?</a:t>
            </a:r>
            <a:endParaRPr lang="en-US" sz="19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i="1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Chapater 9 Analyzing Bias and Assuring Fairness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9ACB-C25C-4577-A1E6-AA9076266B5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00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Bias (</a:t>
            </a:r>
            <a:r>
              <a:rPr lang="en-US" dirty="0" err="1"/>
              <a:t>con’t</a:t>
            </a:r>
            <a:r>
              <a:rPr lang="en-US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752600"/>
            <a:ext cx="7290055" cy="4556760"/>
          </a:xfrm>
        </p:spPr>
        <p:txBody>
          <a:bodyPr>
            <a:noAutofit/>
          </a:bodyPr>
          <a:lstStyle/>
          <a:p>
            <a:r>
              <a:rPr lang="en-US" sz="2400" dirty="0"/>
              <a:t>“Ranges of Indifference” in Test Score Bands</a:t>
            </a:r>
          </a:p>
          <a:p>
            <a:pPr lvl="1"/>
            <a:r>
              <a:rPr lang="en-US" sz="2400" i="1" dirty="0"/>
              <a:t>Band Width</a:t>
            </a:r>
          </a:p>
          <a:p>
            <a:pPr lvl="2"/>
            <a:r>
              <a:rPr lang="en-US" sz="2400" i="1" dirty="0"/>
              <a:t>They exist whatever you do…so how to decide?</a:t>
            </a:r>
          </a:p>
          <a:p>
            <a:pPr lvl="2"/>
            <a:r>
              <a:rPr lang="en-US" sz="2400" i="1" dirty="0"/>
              <a:t>Standard error of the difference in scores (</a:t>
            </a:r>
            <a:r>
              <a:rPr lang="en-US" sz="2400" i="1" dirty="0" err="1"/>
              <a:t>s</a:t>
            </a:r>
            <a:r>
              <a:rPr lang="en-US" sz="2400" i="1" baseline="-25000" dirty="0" err="1"/>
              <a:t>d</a:t>
            </a:r>
            <a:r>
              <a:rPr lang="en-US" sz="2400" i="1" baseline="-25000" dirty="0"/>
              <a:t> </a:t>
            </a:r>
            <a:r>
              <a:rPr lang="en-US" sz="2400" i="1" dirty="0"/>
              <a:t>= </a:t>
            </a:r>
            <a:r>
              <a:rPr lang="en-US" sz="2400" i="1" dirty="0" err="1"/>
              <a:t>s</a:t>
            </a:r>
            <a:r>
              <a:rPr lang="en-US" sz="2400" i="1" baseline="-25000" dirty="0" err="1"/>
              <a:t>m</a:t>
            </a:r>
            <a:r>
              <a:rPr lang="en-US" sz="2400" i="1" dirty="0"/>
              <a:t> √ 2 )</a:t>
            </a:r>
          </a:p>
          <a:p>
            <a:pPr lvl="2"/>
            <a:r>
              <a:rPr lang="en-US" sz="2400" i="1" dirty="0"/>
              <a:t>Adjustment in band with should be based on judgments re: loss of utility</a:t>
            </a:r>
          </a:p>
          <a:p>
            <a:pPr lvl="3"/>
            <a:endParaRPr lang="en-US" sz="2400" i="1" baseline="-25000" dirty="0"/>
          </a:p>
          <a:p>
            <a:pPr lvl="1"/>
            <a:r>
              <a:rPr lang="en-US" sz="2400" i="1" dirty="0"/>
              <a:t>Decisions Within Bands</a:t>
            </a:r>
          </a:p>
          <a:p>
            <a:pPr lvl="1"/>
            <a:r>
              <a:rPr lang="en-US" sz="2400" i="1" dirty="0"/>
              <a:t>Fixed Bands (don’t slither down)</a:t>
            </a:r>
          </a:p>
          <a:p>
            <a:pPr lvl="1"/>
            <a:r>
              <a:rPr lang="en-US" sz="2400" i="1" dirty="0"/>
              <a:t>Sliding Bands (slither down)</a:t>
            </a:r>
          </a:p>
          <a:p>
            <a:pPr lvl="1"/>
            <a:r>
              <a:rPr lang="en-US" sz="2400" i="1" dirty="0"/>
              <a:t>Rubber Bands</a:t>
            </a:r>
          </a:p>
          <a:p>
            <a:pPr lvl="2"/>
            <a:r>
              <a:rPr lang="en-US" sz="2400" i="1" dirty="0">
                <a:solidFill>
                  <a:srgbClr val="00B050"/>
                </a:solidFill>
              </a:rPr>
              <a:t>What are these used for?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Chapater 9 Analyzing Bias and Assuring Fairness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9ACB-C25C-4577-A1E6-AA9076266B5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40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7863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752600"/>
            <a:ext cx="7290055" cy="4556760"/>
          </a:xfrm>
        </p:spPr>
        <p:txBody>
          <a:bodyPr>
            <a:normAutofit/>
          </a:bodyPr>
          <a:lstStyle/>
          <a:p>
            <a:pPr lvl="1"/>
            <a:r>
              <a:rPr lang="en-US" sz="1800" dirty="0"/>
              <a:t>Bias defined</a:t>
            </a:r>
          </a:p>
          <a:p>
            <a:pPr lvl="2"/>
            <a:r>
              <a:rPr lang="en-US" sz="1800" i="1" dirty="0"/>
              <a:t>“Systematic group differences in item responses, test scores, or other assessments for reasons </a:t>
            </a:r>
            <a:r>
              <a:rPr lang="en-US" sz="1800" i="1" u="sng" dirty="0"/>
              <a:t>unrelated to the trait</a:t>
            </a:r>
            <a:r>
              <a:rPr lang="en-US" sz="1800" i="1" dirty="0"/>
              <a:t>.”</a:t>
            </a:r>
          </a:p>
          <a:p>
            <a:pPr lvl="1"/>
            <a:r>
              <a:rPr lang="en-US" sz="1800" dirty="0"/>
              <a:t>Cultural bias defined</a:t>
            </a:r>
          </a:p>
          <a:p>
            <a:pPr lvl="2"/>
            <a:r>
              <a:rPr lang="en-US" sz="1800" i="1" dirty="0"/>
              <a:t>“ if an acceptable response depends on </a:t>
            </a:r>
            <a:r>
              <a:rPr lang="en-US" sz="1800" i="1" u="sng" dirty="0"/>
              <a:t>skills or information common in one culture </a:t>
            </a:r>
            <a:r>
              <a:rPr lang="en-US" sz="1800" i="1" dirty="0"/>
              <a:t>but not in the other.”</a:t>
            </a:r>
          </a:p>
          <a:p>
            <a:pPr lvl="1"/>
            <a:r>
              <a:rPr lang="en-US" sz="1800" dirty="0"/>
              <a:t>Discrimination defined  is “Making distinctions” </a:t>
            </a:r>
          </a:p>
          <a:p>
            <a:pPr lvl="3"/>
            <a:r>
              <a:rPr lang="en-US" sz="1800" dirty="0"/>
              <a:t>– not same as unfair discrimination</a:t>
            </a:r>
          </a:p>
          <a:p>
            <a:pPr lvl="2"/>
            <a:r>
              <a:rPr lang="en-US" sz="1800" i="1" dirty="0">
                <a:solidFill>
                  <a:srgbClr val="00B050"/>
                </a:solidFill>
              </a:rPr>
              <a:t>Define “unfair” discrimination</a:t>
            </a:r>
          </a:p>
          <a:p>
            <a:pPr lvl="2"/>
            <a:r>
              <a:rPr lang="en-US" sz="1800" i="1" dirty="0">
                <a:solidFill>
                  <a:srgbClr val="00B050"/>
                </a:solidFill>
              </a:rPr>
              <a:t>What’s the differences between the two –give an example</a:t>
            </a:r>
          </a:p>
          <a:p>
            <a:pPr lvl="1"/>
            <a:r>
              <a:rPr lang="en-US" sz="1800" dirty="0"/>
              <a:t>Unfair discrimination</a:t>
            </a:r>
          </a:p>
          <a:p>
            <a:pPr lvl="2"/>
            <a:r>
              <a:rPr lang="en-US" sz="1800" i="1" dirty="0">
                <a:solidFill>
                  <a:srgbClr val="00B050"/>
                </a:solidFill>
              </a:rPr>
              <a:t>“When persons with equal probabilities of success on the job have unequal probabilities of being hired for the job” -</a:t>
            </a:r>
            <a:r>
              <a:rPr lang="en-US" sz="1800" i="1" dirty="0" err="1">
                <a:solidFill>
                  <a:srgbClr val="00B050"/>
                </a:solidFill>
              </a:rPr>
              <a:t>Guion</a:t>
            </a:r>
            <a:endParaRPr lang="en-US" sz="1800" i="1" dirty="0">
              <a:solidFill>
                <a:srgbClr val="00B050"/>
              </a:solidFill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Chapater</a:t>
            </a:r>
            <a:r>
              <a:rPr lang="en-US" dirty="0"/>
              <a:t> 9 Analyzing Bias and Assuring Fairness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9ACB-C25C-4577-A1E6-AA9076266B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411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DISCRIMINATION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sz="2400" dirty="0"/>
              <a:t>Discrimination Based on Group Membership</a:t>
            </a:r>
          </a:p>
          <a:p>
            <a:pPr lvl="1"/>
            <a:r>
              <a:rPr lang="en-US" sz="2400" dirty="0"/>
              <a:t>Protected groups	</a:t>
            </a:r>
          </a:p>
          <a:p>
            <a:pPr lvl="2"/>
            <a:r>
              <a:rPr lang="en-US" sz="2400" dirty="0"/>
              <a:t>Race</a:t>
            </a:r>
          </a:p>
          <a:p>
            <a:pPr lvl="2"/>
            <a:r>
              <a:rPr lang="en-US" sz="2400" dirty="0"/>
              <a:t>Color </a:t>
            </a:r>
          </a:p>
          <a:p>
            <a:pPr lvl="2"/>
            <a:r>
              <a:rPr lang="en-US" sz="2400" dirty="0"/>
              <a:t>Religion </a:t>
            </a:r>
          </a:p>
          <a:p>
            <a:pPr lvl="2"/>
            <a:r>
              <a:rPr lang="en-US" sz="2400" dirty="0"/>
              <a:t>Gender</a:t>
            </a:r>
          </a:p>
          <a:p>
            <a:pPr lvl="2"/>
            <a:r>
              <a:rPr lang="en-US" sz="2400" dirty="0"/>
              <a:t>Nat’l origin</a:t>
            </a:r>
          </a:p>
          <a:p>
            <a:pPr lvl="2"/>
            <a:r>
              <a:rPr lang="en-US" sz="2400" dirty="0"/>
              <a:t>LGBTQ?</a:t>
            </a:r>
          </a:p>
          <a:p>
            <a:pPr marL="114300" indent="0">
              <a:buNone/>
            </a:pP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Chapater 9 Analyzing Bias and Assuring Fairness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9ACB-C25C-4577-A1E6-AA9076266B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49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862584"/>
          </a:xfrm>
        </p:spPr>
        <p:txBody>
          <a:bodyPr>
            <a:normAutofit fontScale="90000"/>
          </a:bodyPr>
          <a:lstStyle/>
          <a:p>
            <a:r>
              <a:rPr lang="en-US" dirty="0"/>
              <a:t>Distributional Differences</a:t>
            </a:r>
            <a:br>
              <a:rPr lang="en-US" dirty="0"/>
            </a:br>
            <a:r>
              <a:rPr lang="en-US" sz="2000" dirty="0"/>
              <a:t>reasons why group differences may not indicate unfair discrimination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752600"/>
            <a:ext cx="7290055" cy="4556760"/>
          </a:xfrm>
        </p:spPr>
        <p:txBody>
          <a:bodyPr>
            <a:noAutofit/>
          </a:bodyPr>
          <a:lstStyle/>
          <a:p>
            <a:pPr marL="1371600" lvl="3" indent="0">
              <a:buNone/>
            </a:pPr>
            <a:r>
              <a:rPr lang="en-US" sz="2000" i="1" dirty="0"/>
              <a:t>Group Mean Differences (</a:t>
            </a:r>
            <a:r>
              <a:rPr lang="en-US" sz="2000" b="1" i="1" dirty="0">
                <a:solidFill>
                  <a:srgbClr val="00B050"/>
                </a:solidFill>
              </a:rPr>
              <a:t>Give an example for each below)</a:t>
            </a:r>
          </a:p>
          <a:p>
            <a:pPr marL="1371600" lvl="3" indent="0">
              <a:buNone/>
            </a:pPr>
            <a:r>
              <a:rPr lang="en-US" sz="2000" b="1" i="1" dirty="0">
                <a:solidFill>
                  <a:srgbClr val="00B050"/>
                </a:solidFill>
              </a:rPr>
              <a:t>		</a:t>
            </a:r>
            <a:endParaRPr lang="en-US" sz="2000" i="1" dirty="0"/>
          </a:p>
          <a:p>
            <a:pPr marL="1371600" lvl="2" indent="-457200">
              <a:buFont typeface="+mj-lt"/>
              <a:buAutoNum type="arabicPeriod"/>
            </a:pPr>
            <a:r>
              <a:rPr lang="en-US" sz="2000" i="1" dirty="0"/>
              <a:t>Two groups are biased samples (from respective populations)</a:t>
            </a:r>
          </a:p>
          <a:p>
            <a:pPr marL="1371600" lvl="3" indent="0">
              <a:buNone/>
            </a:pPr>
            <a:r>
              <a:rPr lang="en-US" sz="2000" i="1" dirty="0"/>
              <a:t>	E.g.  Higher scoring group was subject to stringent screening, lower scoring group was from extensive uncritical recruiting   </a:t>
            </a:r>
            <a:r>
              <a:rPr lang="en-US" sz="2000" b="1" i="1" dirty="0">
                <a:solidFill>
                  <a:srgbClr val="00B050"/>
                </a:solidFill>
              </a:rPr>
              <a:t>				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i="1" dirty="0"/>
              <a:t>Two groups are representative (not biased if actually differ on the trait)</a:t>
            </a:r>
          </a:p>
          <a:p>
            <a:pPr marL="1371600" lvl="3" indent="0">
              <a:buNone/>
            </a:pPr>
            <a:r>
              <a:rPr lang="en-US" sz="2000" b="1" i="1" dirty="0">
                <a:solidFill>
                  <a:srgbClr val="00B050"/>
                </a:solidFill>
              </a:rPr>
              <a:t>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i="1" dirty="0"/>
              <a:t>Test items require experiences not common to lower scoring group (not biased if experiences required)</a:t>
            </a:r>
          </a:p>
          <a:p>
            <a:pPr marL="1371600" lvl="3" indent="0">
              <a:buNone/>
            </a:pPr>
            <a:r>
              <a:rPr lang="en-US" sz="2000" b="1" i="1" dirty="0">
                <a:solidFill>
                  <a:srgbClr val="00B050"/>
                </a:solidFill>
              </a:rPr>
              <a:t>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000" i="1" dirty="0"/>
              <a:t>Test administration conditions differ for the two groups</a:t>
            </a:r>
          </a:p>
          <a:p>
            <a:pPr marL="1828800" lvl="3" indent="-457200">
              <a:buFont typeface="+mj-lt"/>
              <a:buAutoNum type="arabicPeriod"/>
            </a:pPr>
            <a:endParaRPr lang="en-US" sz="2000" i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Chapater 9 Analyzing Bias and Assuring Fairness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9ACB-C25C-4577-A1E6-AA9076266B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12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Differences in Other distributional Characteristics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828800"/>
            <a:ext cx="7290055" cy="4480560"/>
          </a:xfrm>
        </p:spPr>
        <p:txBody>
          <a:bodyPr>
            <a:normAutofit/>
          </a:bodyPr>
          <a:lstStyle/>
          <a:p>
            <a:r>
              <a:rPr lang="en-US" sz="2400" dirty="0"/>
              <a:t>Variance differences in groups</a:t>
            </a:r>
          </a:p>
          <a:p>
            <a:pPr lvl="1"/>
            <a:r>
              <a:rPr lang="en-US" sz="2400" dirty="0"/>
              <a:t>See table 9.1</a:t>
            </a:r>
          </a:p>
          <a:p>
            <a:pPr lvl="2"/>
            <a:r>
              <a:rPr lang="en-US" sz="2400" dirty="0"/>
              <a:t>Group means differ, but group variance is greater for minority </a:t>
            </a:r>
          </a:p>
          <a:p>
            <a:pPr lvl="2"/>
            <a:r>
              <a:rPr lang="en-US" sz="2400" dirty="0"/>
              <a:t>Hiring top down, with scores 16 and higher,  </a:t>
            </a:r>
          </a:p>
          <a:p>
            <a:pPr lvl="3"/>
            <a:r>
              <a:rPr lang="en-US" sz="2400" dirty="0"/>
              <a:t>Higher percentage of group A would be hired</a:t>
            </a:r>
          </a:p>
          <a:p>
            <a:pPr lvl="2"/>
            <a:r>
              <a:rPr lang="en-US" sz="2400" dirty="0"/>
              <a:t>I.e. adverse impact </a:t>
            </a:r>
            <a:r>
              <a:rPr lang="en-US" sz="2400" i="1" dirty="0"/>
              <a:t>(but could be reversed if selection ratio was much smaller)</a:t>
            </a:r>
          </a:p>
          <a:p>
            <a:pPr lvl="2"/>
            <a:endParaRPr lang="en-US" sz="24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Chapater 9 Analyzing Bias and Assuring Fairness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9ACB-C25C-4577-A1E6-AA9076266B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08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167384"/>
          </a:xfrm>
        </p:spPr>
        <p:txBody>
          <a:bodyPr>
            <a:normAutofit/>
          </a:bodyPr>
          <a:lstStyle/>
          <a:p>
            <a:r>
              <a:rPr lang="en-US" sz="3200" dirty="0"/>
              <a:t>Discrimination as systematic measurement error</a:t>
            </a:r>
            <a:br>
              <a:rPr lang="en-US" sz="2800" dirty="0"/>
            </a:br>
            <a:r>
              <a:rPr lang="en-US" sz="2800" dirty="0"/>
              <a:t>-</a:t>
            </a:r>
            <a:r>
              <a:rPr lang="en-US" sz="2000" i="1" dirty="0"/>
              <a:t>FROM TRUE OR SYSTEMATIC SOURCES RELATED TO GROUP MEMBERSHIP?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66344"/>
            <a:ext cx="7290055" cy="440436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SYSTEMATIC SOURCE-</a:t>
            </a:r>
          </a:p>
          <a:p>
            <a:pPr marL="173736" lvl="1" indent="0">
              <a:buNone/>
            </a:pPr>
            <a:r>
              <a:rPr lang="en-US" sz="2800" dirty="0"/>
              <a:t>	3</a:t>
            </a:r>
            <a:r>
              <a:rPr lang="en-US" sz="2800" baseline="30000" dirty="0"/>
              <a:t>RD</a:t>
            </a:r>
            <a:r>
              <a:rPr lang="en-US" sz="2800" dirty="0"/>
              <a:t> variable influence: </a:t>
            </a:r>
          </a:p>
          <a:p>
            <a:pPr marL="173736" lvl="1" indent="0">
              <a:buNone/>
            </a:pPr>
            <a:r>
              <a:rPr lang="en-US" sz="2800" dirty="0"/>
              <a:t>	test-taking habits</a:t>
            </a:r>
          </a:p>
          <a:p>
            <a:pPr marL="356616" lvl="2" indent="0">
              <a:buNone/>
            </a:pPr>
            <a:r>
              <a:rPr lang="en-US" sz="2800" dirty="0"/>
              <a:t>		Unknown, but still unfair</a:t>
            </a:r>
          </a:p>
          <a:p>
            <a:pPr marL="356616" lvl="2" indent="0">
              <a:buNone/>
            </a:pPr>
            <a:r>
              <a:rPr lang="en-US" sz="2800" i="1" dirty="0">
                <a:solidFill>
                  <a:srgbClr val="00B050"/>
                </a:solidFill>
              </a:rPr>
              <a:t>What was the example used that would have violated ADA?</a:t>
            </a:r>
          </a:p>
          <a:p>
            <a:pPr marL="356616" lvl="2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Chapater 9 Analyzing Bias and Assuring Fairness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9ACB-C25C-4577-A1E6-AA9076266B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2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938784"/>
          </a:xfrm>
        </p:spPr>
        <p:txBody>
          <a:bodyPr>
            <a:normAutofit/>
          </a:bodyPr>
          <a:lstStyle/>
          <a:p>
            <a:r>
              <a:rPr lang="en-US" dirty="0"/>
              <a:t>Racial Differences in IQ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828800"/>
            <a:ext cx="7290055" cy="4480560"/>
          </a:xfrm>
        </p:spPr>
        <p:txBody>
          <a:bodyPr>
            <a:noAutofit/>
          </a:bodyPr>
          <a:lstStyle/>
          <a:p>
            <a:r>
              <a:rPr lang="en-US" sz="2400" dirty="0"/>
              <a:t>Few believe there are no race differences</a:t>
            </a:r>
          </a:p>
          <a:p>
            <a:pPr lvl="1"/>
            <a:r>
              <a:rPr lang="en-US" sz="2400" dirty="0"/>
              <a:t>Means for: 	</a:t>
            </a:r>
          </a:p>
          <a:p>
            <a:pPr lvl="2"/>
            <a:r>
              <a:rPr lang="en-US" sz="2400" dirty="0"/>
              <a:t>East Asians 105</a:t>
            </a:r>
          </a:p>
          <a:p>
            <a:pPr lvl="2"/>
            <a:r>
              <a:rPr lang="en-US" sz="2400" dirty="0"/>
              <a:t>Europeans (Whites) 100</a:t>
            </a:r>
          </a:p>
          <a:p>
            <a:pPr lvl="2"/>
            <a:r>
              <a:rPr lang="en-US" sz="2400" dirty="0"/>
              <a:t>Blacks 85 </a:t>
            </a:r>
          </a:p>
          <a:p>
            <a:pPr lvl="1"/>
            <a:r>
              <a:rPr lang="en-US" sz="2400" dirty="0"/>
              <a:t>Cohen effect size</a:t>
            </a:r>
          </a:p>
          <a:p>
            <a:pPr lvl="2"/>
            <a:r>
              <a:rPr lang="en-US" sz="2400" dirty="0"/>
              <a:t>Hispanics .6 to .8 SD &lt; Whites </a:t>
            </a:r>
          </a:p>
          <a:p>
            <a:pPr lvl="2"/>
            <a:r>
              <a:rPr lang="en-US" sz="2400" dirty="0"/>
              <a:t>Blacks       1 SD       &lt;Whites</a:t>
            </a:r>
          </a:p>
          <a:p>
            <a:r>
              <a:rPr lang="en-US" sz="2400" dirty="0"/>
              <a:t>Many argue about the </a:t>
            </a:r>
            <a:r>
              <a:rPr lang="en-US" sz="2400" i="1" dirty="0"/>
              <a:t>causes</a:t>
            </a:r>
          </a:p>
          <a:p>
            <a:r>
              <a:rPr lang="en-US" sz="2400" dirty="0"/>
              <a:t>Predictability of IQ for is comparable for blacks and whites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Chapater 9 Analyzing Bias and Assuring Fairness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9ACB-C25C-4577-A1E6-AA9076266B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302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Race Differences in IQ </a:t>
            </a:r>
            <a:r>
              <a:rPr lang="en-US" sz="2700" dirty="0"/>
              <a:t>(</a:t>
            </a:r>
            <a:r>
              <a:rPr lang="en-US" sz="2700" dirty="0" err="1"/>
              <a:t>Furnham</a:t>
            </a:r>
            <a:r>
              <a:rPr lang="en-US" sz="2700" dirty="0"/>
              <a:t> ’08, p 207)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905000"/>
            <a:ext cx="7290055" cy="4404360"/>
          </a:xfrm>
        </p:spPr>
        <p:txBody>
          <a:bodyPr>
            <a:normAutofit/>
          </a:bodyPr>
          <a:lstStyle/>
          <a:p>
            <a:r>
              <a:rPr lang="en-US" sz="2400" dirty="0"/>
              <a:t>Three plausible explanations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Evidence of biological &amp; genetic differences between races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Evidence of sociocultural, economic &amp; political forces for differences </a:t>
            </a:r>
          </a:p>
          <a:p>
            <a:pPr marL="914400" lvl="2" indent="0">
              <a:buNone/>
            </a:pPr>
            <a:r>
              <a:rPr lang="en-US" sz="2400" dirty="0"/>
              <a:t>-</a:t>
            </a:r>
            <a:r>
              <a:rPr lang="en-US" sz="2400" i="1" dirty="0"/>
              <a:t>distinct from racial characteristics</a:t>
            </a:r>
          </a:p>
          <a:p>
            <a:pPr marL="914400" lvl="2" indent="0">
              <a:buNone/>
            </a:pPr>
            <a:r>
              <a:rPr lang="en-US" sz="2400" i="1" dirty="0"/>
              <a:t>-But confounded with them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Differences are only artifacts of test design, administration, or measurement </a:t>
            </a:r>
          </a:p>
          <a:p>
            <a:pPr marL="914400" lvl="2" indent="0">
              <a:buNone/>
            </a:pPr>
            <a:r>
              <a:rPr lang="en-US" sz="2400" dirty="0"/>
              <a:t>-</a:t>
            </a:r>
            <a:r>
              <a:rPr lang="en-US" sz="2400" i="1" dirty="0"/>
              <a:t>no real differences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Chapater 9 Analyzing Bias and Assuring Fairness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9ACB-C25C-4577-A1E6-AA9076266B5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Black-White Racial Differences in IQ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Greater variation within groups than between</a:t>
            </a:r>
          </a:p>
          <a:p>
            <a:pPr lvl="1"/>
            <a:r>
              <a:rPr lang="en-US" sz="2800" dirty="0"/>
              <a:t>16% Blacks score above the White mean</a:t>
            </a:r>
          </a:p>
          <a:p>
            <a:pPr lvl="1"/>
            <a:r>
              <a:rPr lang="en-US" sz="2800" dirty="0"/>
              <a:t>For a cutoff of 70 score for special education</a:t>
            </a:r>
          </a:p>
          <a:p>
            <a:pPr lvl="2"/>
            <a:r>
              <a:rPr lang="en-US" sz="2800" dirty="0"/>
              <a:t>There will be 1 White for every 7 Blacks</a:t>
            </a:r>
          </a:p>
          <a:p>
            <a:pPr lvl="1"/>
            <a:r>
              <a:rPr lang="en-US" sz="2800" dirty="0"/>
              <a:t>Black/White differences are constant over time and life span </a:t>
            </a:r>
          </a:p>
          <a:p>
            <a:pPr lvl="1"/>
            <a:r>
              <a:rPr lang="en-US" sz="2800" dirty="0"/>
              <a:t>Differences are present prior to school entry</a:t>
            </a:r>
          </a:p>
          <a:p>
            <a:pPr lvl="1"/>
            <a:r>
              <a:rPr lang="en-US" sz="2800" dirty="0"/>
              <a:t>Differences are not constant for diff types of measures of intelligence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Chapater 9 Analyzing Bias and Assuring Fairness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9ACB-C25C-4577-A1E6-AA9076266B5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1618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7832</TotalTime>
  <Words>1148</Words>
  <Application>Microsoft Office PowerPoint</Application>
  <PresentationFormat>On-screen Show (4:3)</PresentationFormat>
  <Paragraphs>188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Tw Cen MT</vt:lpstr>
      <vt:lpstr>Tw Cen MT Condensed</vt:lpstr>
      <vt:lpstr>Wingdings 3</vt:lpstr>
      <vt:lpstr>Integral</vt:lpstr>
      <vt:lpstr>Chapter 9 Analyzing Bias and Assuring Fairness </vt:lpstr>
      <vt:lpstr>PowerPoint Presentation</vt:lpstr>
      <vt:lpstr>DISCRIMINATION</vt:lpstr>
      <vt:lpstr>Distributional Differences reasons why group differences may not indicate unfair discrimination</vt:lpstr>
      <vt:lpstr>Differences in Other distributional Characteristics </vt:lpstr>
      <vt:lpstr>Discrimination as systematic measurement error -FROM TRUE OR SYSTEMATIC SOURCES RELATED TO GROUP MEMBERSHIP?</vt:lpstr>
      <vt:lpstr>Racial Differences in IQ</vt:lpstr>
      <vt:lpstr>Race Differences in IQ (Furnham ’08, p 207)</vt:lpstr>
      <vt:lpstr>Black-White Racial Differences in IQ</vt:lpstr>
      <vt:lpstr>Black &amp; White Differences in IQ (implications for workforce) Gottfredson (2002)</vt:lpstr>
      <vt:lpstr>Implications for Black / White IQ Differences </vt:lpstr>
      <vt:lpstr>ANALYSIS OF BIAS AND ADVERSE IMPACT IN TEST USE</vt:lpstr>
      <vt:lpstr>ANALYSIS OF BIAS AND ADVERSE IMPACT IN TEST USE</vt:lpstr>
      <vt:lpstr>ANALYSIS OF BIAS AND ADVERSE IMPACT IN TEST USE</vt:lpstr>
      <vt:lpstr>DIFFERENTIAL ITEM FUNCTIONING (DIF)</vt:lpstr>
      <vt:lpstr>ACTING ON THE FINDINGS</vt:lpstr>
      <vt:lpstr>Analysis of Bias (con’t)</vt:lpstr>
    </vt:vector>
  </TitlesOfParts>
  <Company>University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Analyzing Bias and Assuring Fairness p206</dc:title>
  <dc:creator>updater</dc:creator>
  <cp:lastModifiedBy>Thomas Mitchell</cp:lastModifiedBy>
  <cp:revision>64</cp:revision>
  <cp:lastPrinted>2017-10-25T20:13:40Z</cp:lastPrinted>
  <dcterms:created xsi:type="dcterms:W3CDTF">2014-08-13T18:08:36Z</dcterms:created>
  <dcterms:modified xsi:type="dcterms:W3CDTF">2019-10-22T18:51:17Z</dcterms:modified>
</cp:coreProperties>
</file>