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3"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03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76363D-9D51-4079-AA0C-D215865B21C5}" type="datetimeFigureOut">
              <a:rPr lang="en-US" smtClean="0"/>
              <a:t>10/29/2019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96847-D639-41A7-BB52-B5B30EDA68CD}" type="slidenum">
              <a:rPr lang="en-US" smtClean="0"/>
              <a:t>‹#›</a:t>
            </a:fld>
            <a:endParaRPr lang="en-US"/>
          </a:p>
        </p:txBody>
      </p:sp>
    </p:spTree>
    <p:extLst>
      <p:ext uri="{BB962C8B-B14F-4D97-AF65-F5344CB8AC3E}">
        <p14:creationId xmlns:p14="http://schemas.microsoft.com/office/powerpoint/2010/main" val="769056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504452-D245-4570-8E31-34D5EFBFE44C}" type="slidenum">
              <a:rPr lang="en-US"/>
              <a:pPr/>
              <a:t>16</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pPr>
              <a:buFontTx/>
              <a:buChar char="•"/>
            </a:pPr>
            <a:r>
              <a:rPr lang="en-US"/>
              <a:t>This seems to represent the SAT</a:t>
            </a:r>
          </a:p>
          <a:p>
            <a:pPr>
              <a:buFontTx/>
              <a:buChar char="•"/>
            </a:pPr>
            <a:r>
              <a:rPr lang="en-US"/>
              <a:t>In this situation, regression using average line overpredicts scores of minority students, and underpredicts scores of majority students</a:t>
            </a:r>
          </a:p>
          <a:p>
            <a:pPr>
              <a:buFontTx/>
              <a:buChar char="•"/>
            </a:pPr>
            <a:r>
              <a:rPr lang="en-US"/>
              <a:t>E.g., what would the prediction be for a student with a test score of 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C06102-97C9-4A53-8865-B3BC7B30FFB0}" type="datetime1">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29D01-0ABD-4795-9DA8-2ADB91F43E0D}" type="datetime1">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14351C-908C-43AA-BBF5-FA8A38853EE7}" type="datetime1">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50DAFE-09BF-41C1-B85E-84A87EE81523}" type="datetime1">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166077-1A7D-4522-9FE6-F22D560DDCDC}" type="datetime1">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29AFF0-4170-4DA5-B202-91F4D2BDF13F}" type="datetime1">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AEF941-F47F-4C33-B918-6ACA09B21917}" type="datetime1">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CE5F56-E630-4F9F-9EB0-3833859B7AA3}" type="datetime1">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E8D85-E9D8-48D2-80CE-DBA44005BDFD}" type="datetime1">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95C4DA-353C-43C8-B017-25B6D18915B0}" type="datetime1">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B380EC-7D38-4730-9AEA-666BF5A51F8A}" type="datetime1">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D5A57-F3C3-4C07-9B4B-38AD662B31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6E4BD-6B81-4AE9-BD3B-64F8210B673D}" type="datetime1">
              <a:rPr lang="en-US" smtClean="0"/>
              <a:t>10/29/2019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D5A57-F3C3-4C07-9B4B-38AD662B31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700" b="1" dirty="0"/>
              <a:t>The </a:t>
            </a:r>
            <a:r>
              <a:rPr lang="en-US" sz="2700" b="1" i="1" dirty="0"/>
              <a:t>Uniform Guidelines </a:t>
            </a:r>
            <a:r>
              <a:rPr lang="en-US" sz="2700" b="1" dirty="0"/>
              <a:t>are a Detriment to the Field of Personnel Selection</a:t>
            </a:r>
            <a:br>
              <a:rPr lang="en-US" sz="2700" dirty="0"/>
            </a:br>
            <a:r>
              <a:rPr lang="en-US" sz="2700" dirty="0"/>
              <a:t> </a:t>
            </a:r>
            <a:br>
              <a:rPr lang="en-US" sz="2700" dirty="0"/>
            </a:br>
            <a:r>
              <a:rPr lang="en-US" sz="2200" dirty="0"/>
              <a:t>Michael A. McDaniel</a:t>
            </a:r>
            <a:br>
              <a:rPr lang="en-US" sz="2200" dirty="0"/>
            </a:br>
            <a:r>
              <a:rPr lang="en-US" sz="2200" dirty="0"/>
              <a:t>Sven </a:t>
            </a:r>
            <a:r>
              <a:rPr lang="en-US" sz="2200" dirty="0" err="1"/>
              <a:t>Kepes</a:t>
            </a:r>
            <a:br>
              <a:rPr lang="en-US" sz="2200" dirty="0"/>
            </a:br>
            <a:r>
              <a:rPr lang="en-US" sz="2200" dirty="0"/>
              <a:t>George Banks</a:t>
            </a:r>
            <a:br>
              <a:rPr lang="en-US" sz="2200" dirty="0"/>
            </a:br>
            <a:r>
              <a:rPr lang="en-US" sz="2200" dirty="0"/>
              <a:t>Virginia Commonwealth University</a:t>
            </a:r>
            <a:br>
              <a:rPr lang="en-US" sz="2200" dirty="0"/>
            </a:br>
            <a:r>
              <a:rPr lang="en-US" sz="2200" dirty="0"/>
              <a:t> </a:t>
            </a:r>
            <a:br>
              <a:rPr lang="en-US" sz="2200" dirty="0"/>
            </a:br>
            <a:r>
              <a:rPr lang="en-US" sz="2200" dirty="0"/>
              <a:t>Paper prepared as a focal article in </a:t>
            </a:r>
            <a:r>
              <a:rPr lang="en-US" sz="2200" i="1" dirty="0"/>
              <a:t>Industrial and Organizational Psychology: Perspectives on</a:t>
            </a:r>
            <a:br>
              <a:rPr lang="en-US" sz="2200" dirty="0"/>
            </a:br>
            <a:r>
              <a:rPr lang="en-US" sz="2200" i="1" dirty="0"/>
              <a:t>Science and Practice</a:t>
            </a:r>
            <a:br>
              <a:rPr lang="en-US" sz="2200" dirty="0"/>
            </a:br>
            <a:endParaRPr lang="en-US" sz="2200" dirty="0"/>
          </a:p>
        </p:txBody>
      </p:sp>
      <p:sp>
        <p:nvSpPr>
          <p:cNvPr id="3" name="Slide Number Placeholder 2"/>
          <p:cNvSpPr>
            <a:spLocks noGrp="1"/>
          </p:cNvSpPr>
          <p:nvPr>
            <p:ph type="sldNum" sz="quarter" idx="12"/>
          </p:nvPr>
        </p:nvSpPr>
        <p:spPr/>
        <p:txBody>
          <a:bodyPr/>
          <a:lstStyle/>
          <a:p>
            <a:fld id="{639D5A57-F3C3-4C07-9B4B-38AD662B31E0}"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8001000" cy="6001643"/>
          </a:xfrm>
          <a:prstGeom prst="rect">
            <a:avLst/>
          </a:prstGeom>
        </p:spPr>
        <p:txBody>
          <a:bodyPr wrap="square">
            <a:spAutoFit/>
          </a:bodyPr>
          <a:lstStyle/>
          <a:p>
            <a:r>
              <a:rPr lang="en-US" b="1" dirty="0"/>
              <a:t>The </a:t>
            </a:r>
            <a:r>
              <a:rPr lang="en-US" b="1" i="1" dirty="0"/>
              <a:t>Uniform Guidelines </a:t>
            </a:r>
            <a:r>
              <a:rPr lang="en-US" b="1" dirty="0"/>
              <a:t>and meta-analysis as a source of validity documentation</a:t>
            </a:r>
            <a:endParaRPr lang="en-US" sz="1400" dirty="0"/>
          </a:p>
          <a:p>
            <a:pPr marL="342900" indent="-342900"/>
            <a:endParaRPr lang="en-US" sz="1400" dirty="0"/>
          </a:p>
          <a:p>
            <a:pPr>
              <a:buFont typeface="Arial" pitchFamily="34" charset="0"/>
              <a:buChar char="•"/>
            </a:pPr>
            <a:r>
              <a:rPr lang="en-US" sz="1600" dirty="0"/>
              <a:t>The early work of Schmidt and Hunter and colleagues concerning situational specificity evolved into psychometric meta-analysis procedures (Hunter &amp; Schmidt, 2004). </a:t>
            </a:r>
          </a:p>
          <a:p>
            <a:pPr>
              <a:buFont typeface="Arial" pitchFamily="34" charset="0"/>
              <a:buChar char="•"/>
            </a:pPr>
            <a:endParaRPr lang="en-US" sz="1600" dirty="0"/>
          </a:p>
          <a:p>
            <a:pPr>
              <a:buFont typeface="Arial" pitchFamily="34" charset="0"/>
              <a:buChar char="•"/>
            </a:pPr>
            <a:r>
              <a:rPr lang="en-US" sz="1600" dirty="0"/>
              <a:t>The application of meta-analysis to validity data became known as validity generalization.</a:t>
            </a:r>
          </a:p>
          <a:p>
            <a:pPr>
              <a:buFont typeface="Arial" pitchFamily="34" charset="0"/>
              <a:buChar char="•"/>
            </a:pPr>
            <a:endParaRPr lang="en-US" sz="1600" dirty="0"/>
          </a:p>
          <a:p>
            <a:pPr>
              <a:buFont typeface="Arial" pitchFamily="34" charset="0"/>
              <a:buChar char="•"/>
            </a:pPr>
            <a:r>
              <a:rPr lang="en-US" sz="1600" dirty="0"/>
              <a:t>A test was argued to show validity generalization when a large majority (typically 90%) of population validities were above zero. </a:t>
            </a:r>
          </a:p>
          <a:p>
            <a:endParaRPr lang="en-US" sz="1600" dirty="0"/>
          </a:p>
          <a:p>
            <a:pPr>
              <a:buFont typeface="Arial" pitchFamily="34" charset="0"/>
              <a:buChar char="•"/>
            </a:pPr>
            <a:r>
              <a:rPr lang="en-US" sz="1600" u="sng" dirty="0">
                <a:highlight>
                  <a:srgbClr val="FFFF00"/>
                </a:highlight>
              </a:rPr>
              <a:t>The Standards and the Principles endorse validity generalization </a:t>
            </a:r>
            <a:r>
              <a:rPr lang="en-US" sz="1600" dirty="0">
                <a:highlight>
                  <a:srgbClr val="FFFF00"/>
                </a:highlight>
              </a:rPr>
              <a:t>as evidence of the validity of employment tests. </a:t>
            </a:r>
          </a:p>
          <a:p>
            <a:pPr>
              <a:buFont typeface="Arial" pitchFamily="34" charset="0"/>
              <a:buChar char="•"/>
            </a:pPr>
            <a:endParaRPr lang="en-US" sz="1600" dirty="0"/>
          </a:p>
          <a:p>
            <a:pPr>
              <a:buFont typeface="Arial" pitchFamily="34" charset="0"/>
              <a:buChar char="•"/>
            </a:pPr>
            <a:r>
              <a:rPr lang="en-US" sz="1600" dirty="0"/>
              <a:t> Research has shown </a:t>
            </a:r>
            <a:r>
              <a:rPr lang="en-US" sz="1600" dirty="0">
                <a:highlight>
                  <a:srgbClr val="FFFF00"/>
                </a:highlight>
              </a:rPr>
              <a:t>much of the variation in observed differences </a:t>
            </a:r>
            <a:r>
              <a:rPr lang="en-US" sz="1600" dirty="0"/>
              <a:t>in obtained validity coefficients in different situations can be attributed to sampling error</a:t>
            </a:r>
          </a:p>
          <a:p>
            <a:pPr>
              <a:buFont typeface="Arial" pitchFamily="34" charset="0"/>
              <a:buChar char="•"/>
            </a:pPr>
            <a:endParaRPr lang="en-US" sz="1600" dirty="0"/>
          </a:p>
          <a:p>
            <a:pPr>
              <a:buFont typeface="Arial" pitchFamily="34" charset="0"/>
              <a:buChar char="•"/>
            </a:pPr>
            <a:r>
              <a:rPr lang="en-US" sz="1600" dirty="0"/>
              <a:t>From the perspective of </a:t>
            </a:r>
            <a:r>
              <a:rPr lang="en-US" sz="1600" dirty="0">
                <a:highlight>
                  <a:srgbClr val="FFFF00"/>
                </a:highlight>
              </a:rPr>
              <a:t>scientific knowledge, </a:t>
            </a:r>
            <a:r>
              <a:rPr lang="en-US" sz="1600" u="sng" dirty="0">
                <a:highlight>
                  <a:srgbClr val="FFFF00"/>
                </a:highlight>
              </a:rPr>
              <a:t>meta-analytic evidence largely eliminates the need for local validity studies. </a:t>
            </a:r>
          </a:p>
          <a:p>
            <a:pPr>
              <a:buFont typeface="Arial" pitchFamily="34" charset="0"/>
              <a:buChar char="•"/>
            </a:pPr>
            <a:endParaRPr lang="en-US" sz="1600" dirty="0"/>
          </a:p>
          <a:p>
            <a:pPr>
              <a:buFont typeface="Arial" pitchFamily="34" charset="0"/>
              <a:buChar char="•"/>
            </a:pPr>
            <a:r>
              <a:rPr lang="en-US" sz="1600" dirty="0"/>
              <a:t>In addition to the acceptance of validity generalization in professional standards, courts have found in favor of generalizing validity evidence (see Sharf,2006).</a:t>
            </a:r>
          </a:p>
          <a:p>
            <a:pPr>
              <a:buFont typeface="Arial" pitchFamily="34" charset="0"/>
              <a:buChar char="•"/>
            </a:pPr>
            <a:endParaRPr lang="en-US" sz="1600" dirty="0"/>
          </a:p>
          <a:p>
            <a:pPr>
              <a:buFont typeface="Arial" pitchFamily="34" charset="0"/>
              <a:buChar char="•"/>
            </a:pPr>
            <a:r>
              <a:rPr lang="en-US" sz="1600" dirty="0"/>
              <a:t>The Uniform Guidelines have never been revised to acknowledge the role of meta-analysis in demonstrating the validity of employment tests. </a:t>
            </a:r>
          </a:p>
        </p:txBody>
      </p:sp>
      <p:sp>
        <p:nvSpPr>
          <p:cNvPr id="2" name="Slide Number Placeholder 1"/>
          <p:cNvSpPr>
            <a:spLocks noGrp="1"/>
          </p:cNvSpPr>
          <p:nvPr>
            <p:ph type="sldNum" sz="quarter" idx="12"/>
          </p:nvPr>
        </p:nvSpPr>
        <p:spPr/>
        <p:txBody>
          <a:bodyPr/>
          <a:lstStyle/>
          <a:p>
            <a:fld id="{639D5A57-F3C3-4C07-9B4B-38AD662B31E0}"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8001000" cy="5570756"/>
          </a:xfrm>
          <a:prstGeom prst="rect">
            <a:avLst/>
          </a:prstGeom>
        </p:spPr>
        <p:txBody>
          <a:bodyPr wrap="square">
            <a:spAutoFit/>
          </a:bodyPr>
          <a:lstStyle/>
          <a:p>
            <a:r>
              <a:rPr lang="en-US" b="1" dirty="0"/>
              <a:t>The </a:t>
            </a:r>
            <a:r>
              <a:rPr lang="en-US" b="1" i="1" dirty="0"/>
              <a:t>Uniform Guidelines </a:t>
            </a:r>
            <a:r>
              <a:rPr lang="en-US" b="1" dirty="0"/>
              <a:t>and restrictions on transportability of evidence</a:t>
            </a:r>
            <a:endParaRPr lang="en-US" dirty="0"/>
          </a:p>
          <a:p>
            <a:pPr marL="342900" indent="-342900"/>
            <a:endParaRPr lang="en-US" sz="1400" dirty="0"/>
          </a:p>
          <a:p>
            <a:r>
              <a:rPr lang="en-US" dirty="0"/>
              <a:t>Transportability refers to using information from a primary validity study to generalize validity to the use of the test in a new situation. </a:t>
            </a:r>
          </a:p>
          <a:p>
            <a:r>
              <a:rPr lang="en-US" dirty="0"/>
              <a:t> </a:t>
            </a:r>
          </a:p>
          <a:p>
            <a:r>
              <a:rPr lang="en-US" dirty="0"/>
              <a:t>The </a:t>
            </a:r>
            <a:r>
              <a:rPr lang="en-US" i="1" dirty="0">
                <a:highlight>
                  <a:srgbClr val="FFFF00"/>
                </a:highlight>
              </a:rPr>
              <a:t>Principles</a:t>
            </a:r>
            <a:r>
              <a:rPr lang="en-US" i="1" dirty="0"/>
              <a:t> </a:t>
            </a:r>
            <a:r>
              <a:rPr lang="en-US" dirty="0"/>
              <a:t>address the value of transportability evidence in the documentation of the validity of employment tests. When proposing to “transport” use of a procedure several things must be done.</a:t>
            </a:r>
          </a:p>
          <a:p>
            <a:endParaRPr lang="en-US" dirty="0"/>
          </a:p>
          <a:p>
            <a:pPr marL="342900" indent="-342900">
              <a:buFont typeface="+mj-lt"/>
              <a:buAutoNum type="arabicPeriod"/>
            </a:pPr>
            <a:r>
              <a:rPr lang="en-US" dirty="0"/>
              <a:t>a careful review of the original validation study to ensure acceptability of the technical soundness of that study and to determine its relevance to the new situation.</a:t>
            </a:r>
          </a:p>
          <a:p>
            <a:pPr marL="342900" indent="-342900">
              <a:buFont typeface="+mj-lt"/>
              <a:buAutoNum type="arabicPeriod"/>
            </a:pPr>
            <a:r>
              <a:rPr lang="en-US" dirty="0">
                <a:highlight>
                  <a:srgbClr val="FFFF00"/>
                </a:highlight>
              </a:rPr>
              <a:t>job comparability  </a:t>
            </a:r>
            <a:r>
              <a:rPr lang="en-US" dirty="0"/>
              <a:t>analysis  to determine comparability of content or requirements</a:t>
            </a:r>
          </a:p>
          <a:p>
            <a:pPr marL="342900" indent="-342900">
              <a:buFont typeface="+mj-lt"/>
              <a:buAutoNum type="arabicPeriod"/>
            </a:pPr>
            <a:r>
              <a:rPr lang="en-US" dirty="0">
                <a:highlight>
                  <a:srgbClr val="FFFF00"/>
                </a:highlight>
              </a:rPr>
              <a:t>Determination of similarity of job context and candidate group</a:t>
            </a:r>
          </a:p>
          <a:p>
            <a:r>
              <a:rPr lang="en-US" dirty="0"/>
              <a:t> </a:t>
            </a:r>
          </a:p>
          <a:p>
            <a:r>
              <a:rPr lang="en-US" dirty="0"/>
              <a:t>The </a:t>
            </a:r>
            <a:r>
              <a:rPr lang="en-US" i="1" dirty="0">
                <a:highlight>
                  <a:srgbClr val="FFFF00"/>
                </a:highlight>
              </a:rPr>
              <a:t>Uniform Guidelines</a:t>
            </a:r>
            <a:r>
              <a:rPr lang="en-US" dirty="0">
                <a:highlight>
                  <a:srgbClr val="FFFF00"/>
                </a:highlight>
              </a:rPr>
              <a:t> only mentioned transportability with respect to criterion-related validity</a:t>
            </a:r>
            <a:r>
              <a:rPr lang="en-US" dirty="0"/>
              <a:t> and </a:t>
            </a:r>
            <a:r>
              <a:rPr lang="en-US" dirty="0">
                <a:highlight>
                  <a:srgbClr val="FFFF00"/>
                </a:highlight>
              </a:rPr>
              <a:t>regard transportability of validity evidence based on content or construct relevance difficult – inconsistent with scientific knowledge and professional guidelines.</a:t>
            </a:r>
          </a:p>
        </p:txBody>
      </p:sp>
      <p:sp>
        <p:nvSpPr>
          <p:cNvPr id="2" name="Slide Number Placeholder 1"/>
          <p:cNvSpPr>
            <a:spLocks noGrp="1"/>
          </p:cNvSpPr>
          <p:nvPr>
            <p:ph type="sldNum" sz="quarter" idx="12"/>
          </p:nvPr>
        </p:nvSpPr>
        <p:spPr/>
        <p:txBody>
          <a:bodyPr/>
          <a:lstStyle/>
          <a:p>
            <a:fld id="{639D5A57-F3C3-4C07-9B4B-38AD662B31E0}"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0"/>
            <a:ext cx="8763000" cy="4570482"/>
          </a:xfrm>
          <a:prstGeom prst="rect">
            <a:avLst/>
          </a:prstGeom>
        </p:spPr>
        <p:txBody>
          <a:bodyPr wrap="square">
            <a:spAutoFit/>
          </a:bodyPr>
          <a:lstStyle/>
          <a:p>
            <a:r>
              <a:rPr lang="en-US" sz="1700" b="1" dirty="0"/>
              <a:t>The </a:t>
            </a:r>
            <a:r>
              <a:rPr lang="en-US" sz="1700" b="1" i="1" dirty="0"/>
              <a:t>Uniform Guidelines </a:t>
            </a:r>
            <a:r>
              <a:rPr lang="en-US" sz="1700" b="1" dirty="0"/>
              <a:t>position with respect to differential validity and differential prediction</a:t>
            </a:r>
            <a:endParaRPr lang="en-US" sz="1700" dirty="0"/>
          </a:p>
          <a:p>
            <a:pPr marL="342900" indent="-342900"/>
            <a:endParaRPr lang="en-US" sz="1400" dirty="0"/>
          </a:p>
          <a:p>
            <a:pPr lvl="1">
              <a:buFont typeface="Arial" pitchFamily="34" charset="0"/>
              <a:buChar char="•"/>
            </a:pPr>
            <a:r>
              <a:rPr lang="en-US" dirty="0"/>
              <a:t>  </a:t>
            </a:r>
            <a:r>
              <a:rPr lang="en-US" sz="2000" dirty="0"/>
              <a:t>Differential Prediction and Differential validity research resulted from</a:t>
            </a:r>
          </a:p>
          <a:p>
            <a:pPr marL="1257300" lvl="2" indent="-342900">
              <a:buFont typeface="+mj-lt"/>
              <a:buAutoNum type="arabicPeriod"/>
            </a:pPr>
            <a:r>
              <a:rPr lang="en-US" sz="2000" dirty="0"/>
              <a:t>Belief in the situational specificity hypothesis </a:t>
            </a:r>
          </a:p>
          <a:p>
            <a:pPr marL="1257300" lvl="2" indent="-342900">
              <a:buFont typeface="+mj-lt"/>
              <a:buAutoNum type="arabicPeriod"/>
            </a:pPr>
            <a:r>
              <a:rPr lang="en-US" sz="2000" dirty="0"/>
              <a:t>Common observation of mean racial differences in test scores</a:t>
            </a:r>
          </a:p>
          <a:p>
            <a:pPr lvl="1">
              <a:buFont typeface="Arial" pitchFamily="34" charset="0"/>
              <a:buChar char="•"/>
            </a:pPr>
            <a:endParaRPr lang="en-US" sz="2000" dirty="0"/>
          </a:p>
          <a:p>
            <a:pPr lvl="1">
              <a:buFont typeface="Arial" pitchFamily="34" charset="0"/>
              <a:buChar char="•"/>
            </a:pPr>
            <a:r>
              <a:rPr lang="en-US" sz="2000" dirty="0"/>
              <a:t>  It was argued that the validity (i.e., differential validity) or the prediction accuracy (i.e., differential prediction) may vary by ethnic and racial group. </a:t>
            </a:r>
          </a:p>
          <a:p>
            <a:pPr lvl="1">
              <a:buFont typeface="Arial" pitchFamily="34" charset="0"/>
              <a:buChar char="•"/>
            </a:pPr>
            <a:endParaRPr lang="en-US" sz="2000" dirty="0"/>
          </a:p>
          <a:p>
            <a:pPr lvl="1">
              <a:buFont typeface="Arial" pitchFamily="34" charset="0"/>
              <a:buChar char="•"/>
            </a:pPr>
            <a:r>
              <a:rPr lang="en-US" sz="2000" dirty="0"/>
              <a:t>  However, during the late </a:t>
            </a:r>
            <a:r>
              <a:rPr lang="en-US" sz="2000" dirty="0">
                <a:highlight>
                  <a:srgbClr val="FFFF00"/>
                </a:highlight>
              </a:rPr>
              <a:t>1970’s and early 1980’s, it became evident that </a:t>
            </a:r>
            <a:r>
              <a:rPr lang="en-US" sz="2000" u="sng" dirty="0">
                <a:highlight>
                  <a:srgbClr val="FFFF00"/>
                </a:highlight>
              </a:rPr>
              <a:t>differential validity was rare</a:t>
            </a:r>
            <a:r>
              <a:rPr lang="en-US" sz="2000" dirty="0">
                <a:highlight>
                  <a:srgbClr val="FFFF00"/>
                </a:highlight>
              </a:rPr>
              <a:t> (</a:t>
            </a:r>
            <a:r>
              <a:rPr lang="en-US" sz="2000" dirty="0"/>
              <a:t>Schmidt, 1988; Schmidt &amp; Hunter, 1981; </a:t>
            </a:r>
            <a:r>
              <a:rPr lang="en-US" sz="2000" dirty="0" err="1"/>
              <a:t>Wigdor</a:t>
            </a:r>
            <a:r>
              <a:rPr lang="en-US" sz="2000" dirty="0"/>
              <a:t> &amp; Garner, 1982). </a:t>
            </a:r>
          </a:p>
          <a:p>
            <a:pPr lvl="1">
              <a:buFont typeface="Arial" pitchFamily="34" charset="0"/>
              <a:buChar char="•"/>
            </a:pPr>
            <a:endParaRPr lang="en-US" sz="2000" dirty="0"/>
          </a:p>
          <a:p>
            <a:pPr lvl="1">
              <a:buFont typeface="Arial" pitchFamily="34" charset="0"/>
              <a:buChar char="•"/>
            </a:pPr>
            <a:r>
              <a:rPr lang="en-US" sz="2000" dirty="0"/>
              <a:t>  When it </a:t>
            </a:r>
            <a:r>
              <a:rPr lang="en-US" sz="2000" dirty="0">
                <a:highlight>
                  <a:srgbClr val="FFFF00"/>
                </a:highlight>
              </a:rPr>
              <a:t>does occur </a:t>
            </a:r>
            <a:r>
              <a:rPr lang="en-US" sz="2000" dirty="0"/>
              <a:t>it results from either differing </a:t>
            </a:r>
            <a:r>
              <a:rPr lang="en-US" sz="2000" dirty="0">
                <a:highlight>
                  <a:srgbClr val="FFFF00"/>
                </a:highlight>
              </a:rPr>
              <a:t>slopes or differing intercepts. </a:t>
            </a:r>
          </a:p>
        </p:txBody>
      </p:sp>
      <p:sp>
        <p:nvSpPr>
          <p:cNvPr id="2" name="Slide Number Placeholder 1"/>
          <p:cNvSpPr>
            <a:spLocks noGrp="1"/>
          </p:cNvSpPr>
          <p:nvPr>
            <p:ph type="sldNum" sz="quarter" idx="12"/>
          </p:nvPr>
        </p:nvSpPr>
        <p:spPr/>
        <p:txBody>
          <a:bodyPr/>
          <a:lstStyle/>
          <a:p>
            <a:fld id="{639D5A57-F3C3-4C07-9B4B-38AD662B31E0}"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normAutofit/>
          </a:bodyPr>
          <a:lstStyle/>
          <a:p>
            <a:r>
              <a:rPr lang="en-US" sz="3600" dirty="0"/>
              <a:t>What do test differences indicate?</a:t>
            </a:r>
          </a:p>
        </p:txBody>
      </p:sp>
      <p:sp>
        <p:nvSpPr>
          <p:cNvPr id="37891" name="Rectangle 3"/>
          <p:cNvSpPr>
            <a:spLocks noGrp="1" noChangeArrowheads="1"/>
          </p:cNvSpPr>
          <p:nvPr>
            <p:ph type="body" idx="1"/>
          </p:nvPr>
        </p:nvSpPr>
        <p:spPr/>
        <p:txBody>
          <a:bodyPr>
            <a:normAutofit/>
          </a:bodyPr>
          <a:lstStyle/>
          <a:p>
            <a:r>
              <a:rPr lang="en-US" sz="2400" dirty="0"/>
              <a:t>Differential validity?</a:t>
            </a:r>
          </a:p>
          <a:p>
            <a:pPr lvl="1"/>
            <a:r>
              <a:rPr lang="en-US" sz="2400" dirty="0"/>
              <a:t>Do tests like SAT, GRE have same validity when applied to different groups?</a:t>
            </a:r>
          </a:p>
          <a:p>
            <a:pPr lvl="1">
              <a:buNone/>
            </a:pPr>
            <a:endParaRPr lang="en-US" sz="2400" dirty="0"/>
          </a:p>
          <a:p>
            <a:pPr lvl="1"/>
            <a:r>
              <a:rPr lang="en-US" sz="2400" dirty="0"/>
              <a:t>If test is valid for majority group, and invalid for minority group, this presents a problem in using the test as a criterion for selection</a:t>
            </a:r>
          </a:p>
        </p:txBody>
      </p:sp>
      <p:sp>
        <p:nvSpPr>
          <p:cNvPr id="2" name="Slide Number Placeholder 1"/>
          <p:cNvSpPr>
            <a:spLocks noGrp="1"/>
          </p:cNvSpPr>
          <p:nvPr>
            <p:ph type="sldNum" sz="quarter" idx="12"/>
          </p:nvPr>
        </p:nvSpPr>
        <p:spPr/>
        <p:txBody>
          <a:bodyPr/>
          <a:lstStyle/>
          <a:p>
            <a:fld id="{639D5A57-F3C3-4C07-9B4B-38AD662B31E0}"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en-US"/>
              <a:t>Standard Regression Plot</a:t>
            </a:r>
          </a:p>
        </p:txBody>
      </p:sp>
      <p:pic>
        <p:nvPicPr>
          <p:cNvPr id="40965" name="Picture 5" descr="regression plot"/>
          <p:cNvPicPr>
            <a:picLocks noGrp="1" noChangeAspect="1" noChangeArrowheads="1"/>
          </p:cNvPicPr>
          <p:nvPr>
            <p:ph idx="1"/>
          </p:nvPr>
        </p:nvPicPr>
        <p:blipFill>
          <a:blip r:embed="rId2" cstate="print"/>
          <a:srcRect/>
          <a:stretch>
            <a:fillRect/>
          </a:stretch>
        </p:blipFill>
        <p:spPr>
          <a:xfrm>
            <a:off x="1600200" y="1670050"/>
            <a:ext cx="6477000" cy="4052888"/>
          </a:xfrm>
          <a:noFill/>
          <a:ln/>
        </p:spPr>
      </p:pic>
      <p:sp>
        <p:nvSpPr>
          <p:cNvPr id="2" name="Slide Number Placeholder 1"/>
          <p:cNvSpPr>
            <a:spLocks noGrp="1"/>
          </p:cNvSpPr>
          <p:nvPr>
            <p:ph type="sldNum" sz="quarter" idx="12"/>
          </p:nvPr>
        </p:nvSpPr>
        <p:spPr/>
        <p:txBody>
          <a:bodyPr/>
          <a:lstStyle/>
          <a:p>
            <a:fld id="{639D5A57-F3C3-4C07-9B4B-38AD662B31E0}"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normAutofit fontScale="90000"/>
          </a:bodyPr>
          <a:lstStyle/>
          <a:p>
            <a:r>
              <a:rPr lang="en-US" sz="4000"/>
              <a:t>Single Regression Slope for Two Groups</a:t>
            </a:r>
          </a:p>
        </p:txBody>
      </p:sp>
      <p:pic>
        <p:nvPicPr>
          <p:cNvPr id="43013" name="Picture 5" descr="regression - two groups"/>
          <p:cNvPicPr>
            <a:picLocks noGrp="1" noChangeAspect="1" noChangeArrowheads="1"/>
          </p:cNvPicPr>
          <p:nvPr>
            <p:ph idx="1"/>
          </p:nvPr>
        </p:nvPicPr>
        <p:blipFill>
          <a:blip r:embed="rId2" cstate="print"/>
          <a:srcRect/>
          <a:stretch>
            <a:fillRect/>
          </a:stretch>
        </p:blipFill>
        <p:spPr>
          <a:xfrm>
            <a:off x="1752600" y="1676400"/>
            <a:ext cx="6234113" cy="4540250"/>
          </a:xfrm>
          <a:noFill/>
          <a:ln/>
        </p:spPr>
      </p:pic>
      <p:sp>
        <p:nvSpPr>
          <p:cNvPr id="2" name="Slide Number Placeholder 1"/>
          <p:cNvSpPr>
            <a:spLocks noGrp="1"/>
          </p:cNvSpPr>
          <p:nvPr>
            <p:ph type="sldNum" sz="quarter" idx="12"/>
          </p:nvPr>
        </p:nvSpPr>
        <p:spPr/>
        <p:txBody>
          <a:bodyPr/>
          <a:lstStyle/>
          <a:p>
            <a:fld id="{639D5A57-F3C3-4C07-9B4B-38AD662B31E0}"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normAutofit fontScale="90000"/>
          </a:bodyPr>
          <a:lstStyle/>
          <a:p>
            <a:r>
              <a:rPr lang="en-US" sz="4000"/>
              <a:t>Regression – Two Groups with Equal Slopes but Different Intercepts</a:t>
            </a:r>
          </a:p>
        </p:txBody>
      </p:sp>
      <p:pic>
        <p:nvPicPr>
          <p:cNvPr id="45061" name="Picture 5" descr="regression - two groups different intercepts"/>
          <p:cNvPicPr>
            <a:picLocks noGrp="1" noChangeAspect="1" noChangeArrowheads="1"/>
          </p:cNvPicPr>
          <p:nvPr>
            <p:ph idx="1"/>
          </p:nvPr>
        </p:nvPicPr>
        <p:blipFill>
          <a:blip r:embed="rId3" cstate="print"/>
          <a:srcRect/>
          <a:stretch>
            <a:fillRect/>
          </a:stretch>
        </p:blipFill>
        <p:spPr>
          <a:xfrm>
            <a:off x="1524000" y="1905000"/>
            <a:ext cx="6477000" cy="4067175"/>
          </a:xfrm>
          <a:noFill/>
          <a:ln/>
        </p:spPr>
      </p:pic>
      <p:sp>
        <p:nvSpPr>
          <p:cNvPr id="45062" name="Line 6"/>
          <p:cNvSpPr>
            <a:spLocks noChangeShapeType="1"/>
          </p:cNvSpPr>
          <p:nvPr/>
        </p:nvSpPr>
        <p:spPr bwMode="auto">
          <a:xfrm flipV="1">
            <a:off x="5105400" y="2133600"/>
            <a:ext cx="0" cy="3124200"/>
          </a:xfrm>
          <a:prstGeom prst="line">
            <a:avLst/>
          </a:prstGeom>
          <a:noFill/>
          <a:ln w="57150">
            <a:solidFill>
              <a:srgbClr val="FF0000"/>
            </a:solidFill>
            <a:round/>
            <a:headEnd/>
            <a:tailEnd/>
          </a:ln>
          <a:effectLst/>
        </p:spPr>
        <p:txBody>
          <a:bodyPr/>
          <a:lstStyle/>
          <a:p>
            <a:endParaRPr lang="en-US"/>
          </a:p>
        </p:txBody>
      </p:sp>
      <p:sp>
        <p:nvSpPr>
          <p:cNvPr id="45063" name="Line 7"/>
          <p:cNvSpPr>
            <a:spLocks noChangeShapeType="1"/>
          </p:cNvSpPr>
          <p:nvPr/>
        </p:nvSpPr>
        <p:spPr bwMode="auto">
          <a:xfrm flipH="1">
            <a:off x="2438400" y="3886200"/>
            <a:ext cx="2667000" cy="0"/>
          </a:xfrm>
          <a:prstGeom prst="line">
            <a:avLst/>
          </a:prstGeom>
          <a:noFill/>
          <a:ln w="38100">
            <a:solidFill>
              <a:srgbClr val="00FF00"/>
            </a:solidFill>
            <a:round/>
            <a:headEnd/>
            <a:tailEnd/>
          </a:ln>
          <a:effectLst/>
        </p:spPr>
        <p:txBody>
          <a:bodyPr/>
          <a:lstStyle/>
          <a:p>
            <a:endParaRPr lang="en-US"/>
          </a:p>
        </p:txBody>
      </p:sp>
      <p:sp>
        <p:nvSpPr>
          <p:cNvPr id="45064" name="Line 8"/>
          <p:cNvSpPr>
            <a:spLocks noChangeShapeType="1"/>
          </p:cNvSpPr>
          <p:nvPr/>
        </p:nvSpPr>
        <p:spPr bwMode="auto">
          <a:xfrm flipH="1">
            <a:off x="2438400" y="2971800"/>
            <a:ext cx="2667000" cy="0"/>
          </a:xfrm>
          <a:prstGeom prst="line">
            <a:avLst/>
          </a:prstGeom>
          <a:noFill/>
          <a:ln w="38100">
            <a:solidFill>
              <a:srgbClr val="00FF00"/>
            </a:solidFill>
            <a:round/>
            <a:headEnd/>
            <a:tailEnd/>
          </a:ln>
          <a:effectLst/>
        </p:spPr>
        <p:txBody>
          <a:bodyPr/>
          <a:lstStyle/>
          <a:p>
            <a:endParaRPr lang="en-US"/>
          </a:p>
        </p:txBody>
      </p:sp>
      <p:sp>
        <p:nvSpPr>
          <p:cNvPr id="45065" name="Line 9"/>
          <p:cNvSpPr>
            <a:spLocks noChangeShapeType="1"/>
          </p:cNvSpPr>
          <p:nvPr/>
        </p:nvSpPr>
        <p:spPr bwMode="auto">
          <a:xfrm flipH="1">
            <a:off x="2438400" y="3429000"/>
            <a:ext cx="2667000" cy="0"/>
          </a:xfrm>
          <a:prstGeom prst="line">
            <a:avLst/>
          </a:prstGeom>
          <a:noFill/>
          <a:ln w="38100">
            <a:solidFill>
              <a:srgbClr val="993366"/>
            </a:solidFill>
            <a:round/>
            <a:headEnd/>
            <a:tailEnd/>
          </a:ln>
          <a:effectLst/>
        </p:spPr>
        <p:txBody>
          <a:bodyPr/>
          <a:lstStyle/>
          <a:p>
            <a:endParaRPr lang="en-US"/>
          </a:p>
        </p:txBody>
      </p:sp>
      <p:sp>
        <p:nvSpPr>
          <p:cNvPr id="2" name="Slide Number Placeholder 1"/>
          <p:cNvSpPr>
            <a:spLocks noGrp="1"/>
          </p:cNvSpPr>
          <p:nvPr>
            <p:ph type="sldNum" sz="quarter" idx="12"/>
          </p:nvPr>
        </p:nvSpPr>
        <p:spPr/>
        <p:txBody>
          <a:bodyPr/>
          <a:lstStyle/>
          <a:p>
            <a:fld id="{639D5A57-F3C3-4C07-9B4B-38AD662B31E0}" type="slidenum">
              <a:rPr lang="en-US" smtClean="0"/>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2"/>
                                        </p:tgtEl>
                                        <p:attrNameLst>
                                          <p:attrName>style.visibility</p:attrName>
                                        </p:attrNameLst>
                                      </p:cBhvr>
                                      <p:to>
                                        <p:strVal val="visible"/>
                                      </p:to>
                                    </p:set>
                                    <p:anim calcmode="lin" valueType="num">
                                      <p:cBhvr additive="base">
                                        <p:cTn id="7" dur="500" fill="hold"/>
                                        <p:tgtEl>
                                          <p:spTgt spid="45062"/>
                                        </p:tgtEl>
                                        <p:attrNameLst>
                                          <p:attrName>ppt_x</p:attrName>
                                        </p:attrNameLst>
                                      </p:cBhvr>
                                      <p:tavLst>
                                        <p:tav tm="0">
                                          <p:val>
                                            <p:strVal val="#ppt_x"/>
                                          </p:val>
                                        </p:tav>
                                        <p:tav tm="100000">
                                          <p:val>
                                            <p:strVal val="#ppt_x"/>
                                          </p:val>
                                        </p:tav>
                                      </p:tavLst>
                                    </p:anim>
                                    <p:anim calcmode="lin" valueType="num">
                                      <p:cBhvr additive="base">
                                        <p:cTn id="8" dur="500" fill="hold"/>
                                        <p:tgtEl>
                                          <p:spTgt spid="450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3"/>
                                        </p:tgtEl>
                                        <p:attrNameLst>
                                          <p:attrName>style.visibility</p:attrName>
                                        </p:attrNameLst>
                                      </p:cBhvr>
                                      <p:to>
                                        <p:strVal val="visible"/>
                                      </p:to>
                                    </p:set>
                                    <p:anim calcmode="lin" valueType="num">
                                      <p:cBhvr additive="base">
                                        <p:cTn id="13" dur="500" fill="hold"/>
                                        <p:tgtEl>
                                          <p:spTgt spid="45063"/>
                                        </p:tgtEl>
                                        <p:attrNameLst>
                                          <p:attrName>ppt_x</p:attrName>
                                        </p:attrNameLst>
                                      </p:cBhvr>
                                      <p:tavLst>
                                        <p:tav tm="0">
                                          <p:val>
                                            <p:strVal val="#ppt_x"/>
                                          </p:val>
                                        </p:tav>
                                        <p:tav tm="100000">
                                          <p:val>
                                            <p:strVal val="#ppt_x"/>
                                          </p:val>
                                        </p:tav>
                                      </p:tavLst>
                                    </p:anim>
                                    <p:anim calcmode="lin" valueType="num">
                                      <p:cBhvr additive="base">
                                        <p:cTn id="14"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64"/>
                                        </p:tgtEl>
                                        <p:attrNameLst>
                                          <p:attrName>style.visibility</p:attrName>
                                        </p:attrNameLst>
                                      </p:cBhvr>
                                      <p:to>
                                        <p:strVal val="visible"/>
                                      </p:to>
                                    </p:set>
                                    <p:anim calcmode="lin" valueType="num">
                                      <p:cBhvr additive="base">
                                        <p:cTn id="19" dur="500" fill="hold"/>
                                        <p:tgtEl>
                                          <p:spTgt spid="45064"/>
                                        </p:tgtEl>
                                        <p:attrNameLst>
                                          <p:attrName>ppt_x</p:attrName>
                                        </p:attrNameLst>
                                      </p:cBhvr>
                                      <p:tavLst>
                                        <p:tav tm="0">
                                          <p:val>
                                            <p:strVal val="#ppt_x"/>
                                          </p:val>
                                        </p:tav>
                                        <p:tav tm="100000">
                                          <p:val>
                                            <p:strVal val="#ppt_x"/>
                                          </p:val>
                                        </p:tav>
                                      </p:tavLst>
                                    </p:anim>
                                    <p:anim calcmode="lin" valueType="num">
                                      <p:cBhvr additive="base">
                                        <p:cTn id="20" dur="500" fill="hold"/>
                                        <p:tgtEl>
                                          <p:spTgt spid="450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65"/>
                                        </p:tgtEl>
                                        <p:attrNameLst>
                                          <p:attrName>style.visibility</p:attrName>
                                        </p:attrNameLst>
                                      </p:cBhvr>
                                      <p:to>
                                        <p:strVal val="visible"/>
                                      </p:to>
                                    </p:set>
                                    <p:anim calcmode="lin" valueType="num">
                                      <p:cBhvr additive="base">
                                        <p:cTn id="25" dur="500" fill="hold"/>
                                        <p:tgtEl>
                                          <p:spTgt spid="45065"/>
                                        </p:tgtEl>
                                        <p:attrNameLst>
                                          <p:attrName>ppt_x</p:attrName>
                                        </p:attrNameLst>
                                      </p:cBhvr>
                                      <p:tavLst>
                                        <p:tav tm="0">
                                          <p:val>
                                            <p:strVal val="#ppt_x"/>
                                          </p:val>
                                        </p:tav>
                                        <p:tav tm="100000">
                                          <p:val>
                                            <p:strVal val="#ppt_x"/>
                                          </p:val>
                                        </p:tav>
                                      </p:tavLst>
                                    </p:anim>
                                    <p:anim calcmode="lin" valueType="num">
                                      <p:cBhvr additive="base">
                                        <p:cTn id="26" dur="500" fill="hold"/>
                                        <p:tgtEl>
                                          <p:spTgt spid="450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animBg="1"/>
      <p:bldP spid="45063" grpId="0" animBg="1"/>
      <p:bldP spid="45064" grpId="0" animBg="1"/>
      <p:bldP spid="4506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Rot="1" noChangeArrowheads="1"/>
          </p:cNvSpPr>
          <p:nvPr>
            <p:ph type="title"/>
          </p:nvPr>
        </p:nvSpPr>
        <p:spPr/>
        <p:txBody>
          <a:bodyPr>
            <a:normAutofit fontScale="90000"/>
          </a:bodyPr>
          <a:lstStyle/>
          <a:p>
            <a:r>
              <a:rPr lang="en-US" sz="4000"/>
              <a:t>Regression Lines with</a:t>
            </a:r>
            <a:br>
              <a:rPr lang="en-US" sz="4000"/>
            </a:br>
            <a:r>
              <a:rPr lang="en-US" sz="4000"/>
              <a:t>Different Slopes</a:t>
            </a:r>
          </a:p>
        </p:txBody>
      </p:sp>
      <p:pic>
        <p:nvPicPr>
          <p:cNvPr id="47110" name="Picture 6" descr="regression lines with different slopes"/>
          <p:cNvPicPr>
            <a:picLocks noGrp="1" noChangeAspect="1" noChangeArrowheads="1"/>
          </p:cNvPicPr>
          <p:nvPr>
            <p:ph idx="1"/>
          </p:nvPr>
        </p:nvPicPr>
        <p:blipFill>
          <a:blip r:embed="rId2" cstate="print"/>
          <a:srcRect/>
          <a:stretch>
            <a:fillRect/>
          </a:stretch>
        </p:blipFill>
        <p:spPr>
          <a:xfrm>
            <a:off x="914400" y="2057400"/>
            <a:ext cx="7391400" cy="3997325"/>
          </a:xfrm>
          <a:noFill/>
          <a:ln/>
        </p:spPr>
      </p:pic>
      <p:sp>
        <p:nvSpPr>
          <p:cNvPr id="2" name="Slide Number Placeholder 1"/>
          <p:cNvSpPr>
            <a:spLocks noGrp="1"/>
          </p:cNvSpPr>
          <p:nvPr>
            <p:ph type="sldNum" sz="quarter" idx="12"/>
          </p:nvPr>
        </p:nvSpPr>
        <p:spPr/>
        <p:txBody>
          <a:bodyPr/>
          <a:lstStyle/>
          <a:p>
            <a:fld id="{639D5A57-F3C3-4C07-9B4B-38AD662B31E0}"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Rot="1" noChangeArrowheads="1"/>
          </p:cNvSpPr>
          <p:nvPr>
            <p:ph type="title"/>
          </p:nvPr>
        </p:nvSpPr>
        <p:spPr/>
        <p:txBody>
          <a:bodyPr>
            <a:normAutofit fontScale="90000"/>
          </a:bodyPr>
          <a:lstStyle/>
          <a:p>
            <a:r>
              <a:rPr lang="en-US" sz="4000"/>
              <a:t>Regression Lines with</a:t>
            </a:r>
            <a:br>
              <a:rPr lang="en-US" sz="4000"/>
            </a:br>
            <a:r>
              <a:rPr lang="en-US" sz="4000"/>
              <a:t>Different Slopes</a:t>
            </a:r>
          </a:p>
        </p:txBody>
      </p:sp>
      <p:pic>
        <p:nvPicPr>
          <p:cNvPr id="47110" name="Picture 6" descr="regression lines with different slopes"/>
          <p:cNvPicPr>
            <a:picLocks noGrp="1" noChangeAspect="1" noChangeArrowheads="1"/>
          </p:cNvPicPr>
          <p:nvPr>
            <p:ph idx="1"/>
          </p:nvPr>
        </p:nvPicPr>
        <p:blipFill>
          <a:blip r:embed="rId2" cstate="print"/>
          <a:srcRect/>
          <a:stretch>
            <a:fillRect/>
          </a:stretch>
        </p:blipFill>
        <p:spPr>
          <a:xfrm>
            <a:off x="914400" y="2057400"/>
            <a:ext cx="7391400" cy="3997325"/>
          </a:xfrm>
          <a:noFill/>
          <a:ln/>
        </p:spPr>
      </p:pic>
      <p:sp>
        <p:nvSpPr>
          <p:cNvPr id="4" name="Rectangle 3"/>
          <p:cNvSpPr/>
          <p:nvPr/>
        </p:nvSpPr>
        <p:spPr>
          <a:xfrm>
            <a:off x="2057400" y="4495800"/>
            <a:ext cx="3657600" cy="609600"/>
          </a:xfrm>
          <a:prstGeom prst="rect">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639D5A57-F3C3-4C07-9B4B-38AD662B31E0}"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Rot="1" noChangeArrowheads="1"/>
          </p:cNvSpPr>
          <p:nvPr>
            <p:ph type="title"/>
          </p:nvPr>
        </p:nvSpPr>
        <p:spPr/>
        <p:txBody>
          <a:bodyPr>
            <a:normAutofit fontScale="90000"/>
          </a:bodyPr>
          <a:lstStyle/>
          <a:p>
            <a:r>
              <a:rPr lang="en-US" sz="4000"/>
              <a:t>Regression Lines with</a:t>
            </a:r>
            <a:br>
              <a:rPr lang="en-US" sz="4000"/>
            </a:br>
            <a:r>
              <a:rPr lang="en-US" sz="4000"/>
              <a:t>Different Slopes</a:t>
            </a:r>
          </a:p>
        </p:txBody>
      </p:sp>
      <p:pic>
        <p:nvPicPr>
          <p:cNvPr id="47110" name="Picture 6" descr="regression lines with different slopes"/>
          <p:cNvPicPr>
            <a:picLocks noGrp="1" noChangeAspect="1" noChangeArrowheads="1"/>
          </p:cNvPicPr>
          <p:nvPr>
            <p:ph idx="1"/>
          </p:nvPr>
        </p:nvPicPr>
        <p:blipFill>
          <a:blip r:embed="rId2" cstate="print"/>
          <a:srcRect/>
          <a:stretch>
            <a:fillRect/>
          </a:stretch>
        </p:blipFill>
        <p:spPr>
          <a:xfrm>
            <a:off x="914400" y="2057400"/>
            <a:ext cx="7391400" cy="3997325"/>
          </a:xfrm>
          <a:noFill/>
          <a:ln/>
        </p:spPr>
      </p:pic>
      <p:sp>
        <p:nvSpPr>
          <p:cNvPr id="4" name="Rectangle 3"/>
          <p:cNvSpPr/>
          <p:nvPr/>
        </p:nvSpPr>
        <p:spPr>
          <a:xfrm>
            <a:off x="2057400" y="2590800"/>
            <a:ext cx="3657600" cy="2133600"/>
          </a:xfrm>
          <a:prstGeom prst="rect">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639D5A57-F3C3-4C07-9B4B-38AD662B31E0}"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457200"/>
            <a:ext cx="7543800" cy="6186309"/>
          </a:xfrm>
          <a:prstGeom prst="rect">
            <a:avLst/>
          </a:prstGeom>
        </p:spPr>
        <p:txBody>
          <a:bodyPr wrap="square">
            <a:spAutoFit/>
          </a:bodyPr>
          <a:lstStyle/>
          <a:p>
            <a:pPr marL="342900" indent="-342900"/>
            <a:r>
              <a:rPr lang="en-US" b="1" dirty="0"/>
              <a:t>The Unfulfilled Promises of the </a:t>
            </a:r>
            <a:r>
              <a:rPr lang="en-US" b="1" i="1" dirty="0"/>
              <a:t>Uniform Guidelines</a:t>
            </a:r>
          </a:p>
          <a:p>
            <a:pPr marL="342900" indent="-342900">
              <a:buFont typeface="+mj-lt"/>
              <a:buAutoNum type="arabicPeriod"/>
            </a:pPr>
            <a:endParaRPr lang="en-US" b="1" i="1" dirty="0"/>
          </a:p>
          <a:p>
            <a:pPr marL="342900" indent="-342900">
              <a:buFont typeface="Arial" pitchFamily="34" charset="0"/>
              <a:buChar char="•"/>
            </a:pPr>
            <a:r>
              <a:rPr lang="en-US" dirty="0"/>
              <a:t>The </a:t>
            </a:r>
            <a:r>
              <a:rPr lang="en-US" i="1" dirty="0"/>
              <a:t>Uniform Guidelines </a:t>
            </a:r>
            <a:r>
              <a:rPr lang="en-US" dirty="0"/>
              <a:t>was jointly issued in 1978 by the four agencies. </a:t>
            </a:r>
          </a:p>
          <a:p>
            <a:pPr marL="800100" lvl="1" indent="-342900">
              <a:buFont typeface="+mj-lt"/>
              <a:buAutoNum type="arabicPeriod"/>
            </a:pPr>
            <a:r>
              <a:rPr lang="en-US" dirty="0"/>
              <a:t>Employment Opportunity Commission</a:t>
            </a:r>
          </a:p>
          <a:p>
            <a:pPr marL="800100" lvl="1" indent="-342900">
              <a:buFont typeface="+mj-lt"/>
              <a:buAutoNum type="arabicPeriod"/>
            </a:pPr>
            <a:r>
              <a:rPr lang="en-US" dirty="0"/>
              <a:t>he U.S. Civil Service Commission, </a:t>
            </a:r>
          </a:p>
          <a:p>
            <a:pPr marL="800100" lvl="1" indent="-342900">
              <a:buFont typeface="+mj-lt"/>
              <a:buAutoNum type="arabicPeriod"/>
            </a:pPr>
            <a:r>
              <a:rPr lang="en-US" dirty="0"/>
              <a:t>The Department of Labor</a:t>
            </a:r>
          </a:p>
          <a:p>
            <a:pPr marL="800100" lvl="1" indent="-342900">
              <a:buFont typeface="+mj-lt"/>
              <a:buAutoNum type="arabicPeriod"/>
            </a:pPr>
            <a:r>
              <a:rPr lang="en-US" dirty="0"/>
              <a:t>Department of Justice </a:t>
            </a:r>
          </a:p>
          <a:p>
            <a:pPr marL="342900" indent="-342900"/>
            <a:endParaRPr lang="en-US" dirty="0"/>
          </a:p>
          <a:p>
            <a:pPr marL="342900" indent="-342900">
              <a:buFont typeface="Arial" pitchFamily="34" charset="0"/>
              <a:buChar char="•"/>
            </a:pPr>
            <a:r>
              <a:rPr lang="en-US" i="1" dirty="0"/>
              <a:t>Uniform Guidelines </a:t>
            </a:r>
            <a:r>
              <a:rPr lang="en-US" dirty="0"/>
              <a:t>were intended to be consistent with professional practice  and scientific findings. </a:t>
            </a:r>
          </a:p>
          <a:p>
            <a:pPr marL="342900" indent="-342900">
              <a:buFont typeface="Arial" pitchFamily="34" charset="0"/>
              <a:buChar char="•"/>
            </a:pPr>
            <a:endParaRPr lang="en-US" dirty="0"/>
          </a:p>
          <a:p>
            <a:pPr marL="342900" indent="-342900">
              <a:buFont typeface="Arial" pitchFamily="34" charset="0"/>
              <a:buChar char="•"/>
            </a:pPr>
            <a:r>
              <a:rPr lang="en-US" i="1" dirty="0"/>
              <a:t>Uniform Guidelines a</a:t>
            </a:r>
            <a:r>
              <a:rPr lang="en-US" dirty="0"/>
              <a:t>ssert that </a:t>
            </a:r>
            <a:r>
              <a:rPr lang="en-US" dirty="0">
                <a:highlight>
                  <a:srgbClr val="FFFF00"/>
                </a:highlight>
              </a:rPr>
              <a:t>new scientific findings would be evaluated</a:t>
            </a:r>
            <a:r>
              <a:rPr lang="en-US" dirty="0"/>
              <a:t>. “new strategies for showing the validity of selection procedures will be evaluated as they become accepted by the psychological profession.”</a:t>
            </a:r>
          </a:p>
          <a:p>
            <a:pPr marL="342900" indent="-342900">
              <a:buFont typeface="Arial" pitchFamily="34" charset="0"/>
              <a:buChar char="•"/>
            </a:pPr>
            <a:endParaRPr lang="en-US" dirty="0"/>
          </a:p>
          <a:p>
            <a:pPr marL="342900" indent="-342900">
              <a:buFont typeface="Arial" pitchFamily="34" charset="0"/>
              <a:buChar char="•"/>
            </a:pPr>
            <a:r>
              <a:rPr lang="en-US" dirty="0"/>
              <a:t>The authors of the </a:t>
            </a:r>
            <a:r>
              <a:rPr lang="en-US" i="1" dirty="0"/>
              <a:t>Uniform Guidelines </a:t>
            </a:r>
            <a:r>
              <a:rPr lang="en-US" dirty="0"/>
              <a:t>indicated that the guidelines and their interpretation </a:t>
            </a:r>
            <a:r>
              <a:rPr lang="en-US" dirty="0">
                <a:highlight>
                  <a:srgbClr val="FFFF00"/>
                </a:highlight>
              </a:rPr>
              <a:t>should recognize advances in scientific knowledge and professional practice.</a:t>
            </a:r>
          </a:p>
          <a:p>
            <a:pPr marL="342900" indent="-342900">
              <a:buFont typeface="Arial" pitchFamily="34" charset="0"/>
              <a:buChar char="•"/>
            </a:pPr>
            <a:endParaRPr lang="en-US" dirty="0"/>
          </a:p>
          <a:p>
            <a:pPr marL="342900" indent="-342900">
              <a:buFont typeface="Arial" pitchFamily="34" charset="0"/>
              <a:buChar char="•"/>
            </a:pPr>
            <a:r>
              <a:rPr lang="en-US" dirty="0"/>
              <a:t>The Uniform Guidelines have failed to keep their promises to maintain and update the Uniform Guidelines. </a:t>
            </a:r>
            <a:br>
              <a:rPr lang="en-US" dirty="0"/>
            </a:br>
            <a:r>
              <a:rPr lang="en-US" dirty="0"/>
              <a:t> </a:t>
            </a:r>
          </a:p>
        </p:txBody>
      </p:sp>
      <p:sp>
        <p:nvSpPr>
          <p:cNvPr id="2" name="Slide Number Placeholder 1"/>
          <p:cNvSpPr>
            <a:spLocks noGrp="1"/>
          </p:cNvSpPr>
          <p:nvPr>
            <p:ph type="sldNum" sz="quarter" idx="12"/>
          </p:nvPr>
        </p:nvSpPr>
        <p:spPr/>
        <p:txBody>
          <a:bodyPr/>
          <a:lstStyle/>
          <a:p>
            <a:fld id="{639D5A57-F3C3-4C07-9B4B-38AD662B31E0}"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762000"/>
            <a:ext cx="8763000" cy="5324535"/>
          </a:xfrm>
          <a:prstGeom prst="rect">
            <a:avLst/>
          </a:prstGeom>
        </p:spPr>
        <p:txBody>
          <a:bodyPr wrap="square">
            <a:spAutoFit/>
          </a:bodyPr>
          <a:lstStyle/>
          <a:p>
            <a:r>
              <a:rPr lang="en-US" sz="2000" dirty="0"/>
              <a:t>By the late </a:t>
            </a:r>
            <a:r>
              <a:rPr lang="en-US" sz="2000" dirty="0">
                <a:highlight>
                  <a:srgbClr val="FFFF00"/>
                </a:highlight>
              </a:rPr>
              <a:t>1970’s</a:t>
            </a:r>
            <a:r>
              <a:rPr lang="en-US" sz="2000" dirty="0"/>
              <a:t>, it was demonstrated that </a:t>
            </a:r>
            <a:r>
              <a:rPr lang="en-US" sz="2000" dirty="0">
                <a:highlight>
                  <a:srgbClr val="FFFF00"/>
                </a:highlight>
              </a:rPr>
              <a:t>differential prediction by slope does not occur at higher levels than expected by chance </a:t>
            </a:r>
            <a:r>
              <a:rPr lang="en-US" sz="2000" dirty="0"/>
              <a:t>(Bartlett, </a:t>
            </a:r>
            <a:r>
              <a:rPr lang="en-US" sz="2000" dirty="0" err="1"/>
              <a:t>Bobko</a:t>
            </a:r>
            <a:r>
              <a:rPr lang="en-US" sz="2000" dirty="0"/>
              <a:t>, Mosier, &amp; </a:t>
            </a:r>
            <a:r>
              <a:rPr lang="en-US" sz="2000" dirty="0" err="1"/>
              <a:t>Hannan</a:t>
            </a:r>
            <a:r>
              <a:rPr lang="en-US" sz="2000" dirty="0"/>
              <a:t>, 1978). </a:t>
            </a:r>
          </a:p>
          <a:p>
            <a:endParaRPr lang="en-US" sz="2000" dirty="0"/>
          </a:p>
          <a:p>
            <a:r>
              <a:rPr lang="en-US" sz="2000" dirty="0"/>
              <a:t>Differential prediction by intercept is less rare, but the error in prediction </a:t>
            </a:r>
            <a:r>
              <a:rPr lang="en-US" sz="2000" dirty="0">
                <a:highlight>
                  <a:srgbClr val="FFFF00"/>
                </a:highlight>
              </a:rPr>
              <a:t>tends to favor minority group</a:t>
            </a:r>
            <a:r>
              <a:rPr lang="en-US" sz="2000" dirty="0"/>
              <a:t>s (</a:t>
            </a:r>
            <a:r>
              <a:rPr lang="en-US" sz="2000" dirty="0" err="1"/>
              <a:t>Hartigan</a:t>
            </a:r>
            <a:r>
              <a:rPr lang="en-US" sz="2000" dirty="0"/>
              <a:t> &amp; </a:t>
            </a:r>
            <a:r>
              <a:rPr lang="en-US" sz="2000" dirty="0" err="1"/>
              <a:t>Wigdor</a:t>
            </a:r>
            <a:r>
              <a:rPr lang="en-US" sz="2000" dirty="0"/>
              <a:t>, 1989; Schmidt, Pearlman, &amp; Hunter, 1980b).</a:t>
            </a:r>
          </a:p>
          <a:p>
            <a:r>
              <a:rPr lang="en-US" sz="2000" dirty="0"/>
              <a:t> </a:t>
            </a:r>
          </a:p>
          <a:p>
            <a:r>
              <a:rPr lang="en-US" sz="2000" dirty="0"/>
              <a:t>Thus, accumulated scientific knowledge indicates that…</a:t>
            </a:r>
          </a:p>
          <a:p>
            <a:endParaRPr lang="en-US" sz="2000" dirty="0"/>
          </a:p>
          <a:p>
            <a:pPr marL="342900" indent="-342900">
              <a:buFont typeface="+mj-lt"/>
              <a:buAutoNum type="arabicPeriod"/>
            </a:pPr>
            <a:r>
              <a:rPr lang="en-US" sz="2000" dirty="0"/>
              <a:t>“Differential validity does not exist” (</a:t>
            </a:r>
            <a:r>
              <a:rPr lang="en-US" sz="2000" dirty="0" err="1"/>
              <a:t>Gatewood</a:t>
            </a:r>
            <a:r>
              <a:rPr lang="en-US" sz="2000" dirty="0"/>
              <a:t>, </a:t>
            </a:r>
            <a:r>
              <a:rPr lang="en-US" sz="2000" dirty="0" err="1"/>
              <a:t>Feild</a:t>
            </a:r>
            <a:r>
              <a:rPr lang="en-US" sz="2000" dirty="0"/>
              <a:t>, &amp; </a:t>
            </a:r>
            <a:r>
              <a:rPr lang="en-US" sz="2000" dirty="0" err="1"/>
              <a:t>Barrick</a:t>
            </a:r>
            <a:r>
              <a:rPr lang="en-US" sz="2000" dirty="0"/>
              <a:t>, 2008, p. 547) </a:t>
            </a:r>
          </a:p>
          <a:p>
            <a:pPr marL="342900" indent="-342900">
              <a:buFont typeface="+mj-lt"/>
              <a:buAutoNum type="arabicPeriod"/>
            </a:pPr>
            <a:r>
              <a:rPr lang="en-US" sz="2000" dirty="0"/>
              <a:t>Differential prediction typically does not occur, and when it does, it tends to favor minority groups (</a:t>
            </a:r>
            <a:r>
              <a:rPr lang="en-US" sz="2000" dirty="0" err="1"/>
              <a:t>Hartigan</a:t>
            </a:r>
            <a:r>
              <a:rPr lang="en-US" sz="2000" dirty="0"/>
              <a:t> &amp; </a:t>
            </a:r>
            <a:r>
              <a:rPr lang="en-US" sz="2000" dirty="0" err="1"/>
              <a:t>Wigdor</a:t>
            </a:r>
            <a:r>
              <a:rPr lang="en-US" sz="2000" dirty="0"/>
              <a:t>, 1989; Schmidt et al., 1980b),</a:t>
            </a:r>
          </a:p>
          <a:p>
            <a:endParaRPr lang="en-US" sz="2000" dirty="0"/>
          </a:p>
          <a:p>
            <a:endParaRPr lang="en-US" sz="2000" dirty="0"/>
          </a:p>
          <a:p>
            <a:r>
              <a:rPr lang="en-US" sz="2000" dirty="0"/>
              <a:t>The </a:t>
            </a:r>
            <a:r>
              <a:rPr lang="en-US" sz="2000" dirty="0">
                <a:highlight>
                  <a:srgbClr val="FFFF00"/>
                </a:highlight>
              </a:rPr>
              <a:t>U</a:t>
            </a:r>
            <a:r>
              <a:rPr lang="en-US" sz="2000" i="1" dirty="0">
                <a:highlight>
                  <a:srgbClr val="FFFF00"/>
                </a:highlight>
              </a:rPr>
              <a:t>niform Guidelines </a:t>
            </a:r>
            <a:r>
              <a:rPr lang="en-US" sz="2000" dirty="0">
                <a:highlight>
                  <a:srgbClr val="FFFF00"/>
                </a:highlight>
              </a:rPr>
              <a:t>have not been revised to be consistent with current scientific knowledge.</a:t>
            </a:r>
          </a:p>
        </p:txBody>
      </p:sp>
      <p:sp>
        <p:nvSpPr>
          <p:cNvPr id="2" name="Slide Number Placeholder 1"/>
          <p:cNvSpPr>
            <a:spLocks noGrp="1"/>
          </p:cNvSpPr>
          <p:nvPr>
            <p:ph type="sldNum" sz="quarter" idx="12"/>
          </p:nvPr>
        </p:nvSpPr>
        <p:spPr/>
        <p:txBody>
          <a:bodyPr/>
          <a:lstStyle/>
          <a:p>
            <a:fld id="{639D5A57-F3C3-4C07-9B4B-38AD662B31E0}"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81000"/>
            <a:ext cx="8763000" cy="6986528"/>
          </a:xfrm>
          <a:prstGeom prst="rect">
            <a:avLst/>
          </a:prstGeom>
        </p:spPr>
        <p:txBody>
          <a:bodyPr wrap="square">
            <a:spAutoFit/>
          </a:bodyPr>
          <a:lstStyle/>
          <a:p>
            <a:r>
              <a:rPr lang="en-US" sz="1600" b="1" dirty="0"/>
              <a:t>The </a:t>
            </a:r>
            <a:r>
              <a:rPr lang="en-US" sz="1600" b="1" i="1" dirty="0"/>
              <a:t>Uniform Guidelines </a:t>
            </a:r>
            <a:r>
              <a:rPr lang="en-US" sz="1600" b="1" dirty="0"/>
              <a:t>and false assumptions concerning adverse impact</a:t>
            </a:r>
            <a:endParaRPr lang="en-US" sz="1600" dirty="0"/>
          </a:p>
          <a:p>
            <a:pPr marL="342900" indent="-342900"/>
            <a:endParaRPr lang="en-US" sz="1400" dirty="0"/>
          </a:p>
          <a:p>
            <a:pPr>
              <a:buFont typeface="Arial" pitchFamily="34" charset="0"/>
              <a:buChar char="•"/>
            </a:pPr>
            <a:r>
              <a:rPr lang="en-US" dirty="0"/>
              <a:t>The </a:t>
            </a:r>
            <a:r>
              <a:rPr lang="en-US" i="1" dirty="0"/>
              <a:t>Uniform Guidelines </a:t>
            </a:r>
            <a:r>
              <a:rPr lang="en-US" dirty="0"/>
              <a:t>incorporate the 4/5ths rule to determine if adverse impact is present. If the ratio of the minority hiring rate is less than 80% of the majority hiring rate, adverse impact is generally considered present. </a:t>
            </a:r>
          </a:p>
          <a:p>
            <a:endParaRPr lang="en-US" dirty="0"/>
          </a:p>
          <a:p>
            <a:pPr>
              <a:buFont typeface="Arial" pitchFamily="34" charset="0"/>
              <a:buChar char="•"/>
            </a:pPr>
            <a:r>
              <a:rPr lang="en-US" u="sng" dirty="0">
                <a:highlight>
                  <a:srgbClr val="FFFF00"/>
                </a:highlight>
              </a:rPr>
              <a:t>The 4/5ths rule has no scientific basis and there are debates concerning its value </a:t>
            </a:r>
            <a:r>
              <a:rPr lang="en-US" dirty="0"/>
              <a:t>(Cohen, </a:t>
            </a:r>
            <a:r>
              <a:rPr lang="en-US" dirty="0" err="1"/>
              <a:t>Aamodt</a:t>
            </a:r>
            <a:r>
              <a:rPr lang="en-US" dirty="0"/>
              <a:t>, &amp; Dunleavy, 2010; Roth, </a:t>
            </a:r>
            <a:r>
              <a:rPr lang="en-US" dirty="0" err="1"/>
              <a:t>Bobko</a:t>
            </a:r>
            <a:r>
              <a:rPr lang="en-US" dirty="0"/>
              <a:t>, &amp; Switzer, 2006; </a:t>
            </a:r>
            <a:r>
              <a:rPr lang="en-US" dirty="0" err="1"/>
              <a:t>Shoben</a:t>
            </a:r>
            <a:r>
              <a:rPr lang="en-US" dirty="0"/>
              <a:t>, 1978). </a:t>
            </a:r>
          </a:p>
          <a:p>
            <a:endParaRPr lang="en-US" dirty="0"/>
          </a:p>
          <a:p>
            <a:pPr>
              <a:buFont typeface="Arial" pitchFamily="34" charset="0"/>
              <a:buChar char="•"/>
            </a:pPr>
            <a:r>
              <a:rPr lang="en-US" i="1" dirty="0"/>
              <a:t> Uniform Guidelines:  Showing </a:t>
            </a:r>
            <a:r>
              <a:rPr lang="en-US" dirty="0"/>
              <a:t>adverse impact necessitates a test validation defense.</a:t>
            </a:r>
          </a:p>
          <a:p>
            <a:endParaRPr lang="en-US" dirty="0"/>
          </a:p>
          <a:p>
            <a:pPr>
              <a:buFont typeface="Arial" pitchFamily="34" charset="0"/>
              <a:buChar char="•"/>
            </a:pPr>
            <a:r>
              <a:rPr lang="en-US" dirty="0"/>
              <a:t> But can prove to be very expensive, particularly for small and medium size employers that comprise the large majority of U.S. employers. </a:t>
            </a:r>
          </a:p>
          <a:p>
            <a:endParaRPr lang="en-US" dirty="0"/>
          </a:p>
          <a:p>
            <a:pPr>
              <a:buFont typeface="Arial" pitchFamily="34" charset="0"/>
              <a:buChar char="•"/>
            </a:pPr>
            <a:r>
              <a:rPr lang="en-US" dirty="0"/>
              <a:t>An implicit assumption of the </a:t>
            </a:r>
            <a:r>
              <a:rPr lang="en-US" i="1" dirty="0"/>
              <a:t>Uniform Guidelines </a:t>
            </a:r>
            <a:r>
              <a:rPr lang="en-US" dirty="0"/>
              <a:t>is that adverse impact is an indication of a flawed test. </a:t>
            </a:r>
          </a:p>
          <a:p>
            <a:endParaRPr lang="en-US" dirty="0"/>
          </a:p>
          <a:p>
            <a:pPr>
              <a:buFont typeface="Arial" pitchFamily="34" charset="0"/>
              <a:buChar char="•"/>
            </a:pPr>
            <a:r>
              <a:rPr lang="en-US" dirty="0"/>
              <a:t>Given the prevalence of mean racial differences, employers are typically in need of a validation defense consistent with Federal regulations. </a:t>
            </a:r>
          </a:p>
          <a:p>
            <a:pPr>
              <a:buFont typeface="Arial" pitchFamily="34" charset="0"/>
              <a:buChar char="•"/>
            </a:pPr>
            <a:endParaRPr lang="en-US" dirty="0"/>
          </a:p>
          <a:p>
            <a:pPr>
              <a:buFont typeface="Arial" pitchFamily="34" charset="0"/>
              <a:buChar char="•"/>
            </a:pPr>
            <a:r>
              <a:rPr lang="en-US" dirty="0"/>
              <a:t>Thus, it is imperative that Federal regulations permit all scientifically-based approaches to validity evidence. Currently, they do not.</a:t>
            </a:r>
          </a:p>
          <a:p>
            <a:pPr marL="685800" lvl="1" indent="-228600"/>
            <a:endParaRPr lang="en-US" sz="1200" dirty="0"/>
          </a:p>
          <a:p>
            <a:pPr>
              <a:buFont typeface="Arial" pitchFamily="34" charset="0"/>
              <a:buChar char="•"/>
            </a:pPr>
            <a:endParaRPr lang="en-US" sz="1200" dirty="0"/>
          </a:p>
          <a:p>
            <a:endParaRPr lang="en-US" sz="1600" dirty="0"/>
          </a:p>
          <a:p>
            <a:r>
              <a:rPr lang="en-US" dirty="0"/>
              <a:t> </a:t>
            </a:r>
            <a:endParaRPr lang="en-US" sz="1600" dirty="0"/>
          </a:p>
        </p:txBody>
      </p:sp>
      <p:sp>
        <p:nvSpPr>
          <p:cNvPr id="2" name="Slide Number Placeholder 1"/>
          <p:cNvSpPr>
            <a:spLocks noGrp="1"/>
          </p:cNvSpPr>
          <p:nvPr>
            <p:ph type="sldNum" sz="quarter" idx="12"/>
          </p:nvPr>
        </p:nvSpPr>
        <p:spPr/>
        <p:txBody>
          <a:bodyPr/>
          <a:lstStyle/>
          <a:p>
            <a:fld id="{639D5A57-F3C3-4C07-9B4B-38AD662B31E0}"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685800"/>
            <a:ext cx="8763000" cy="6217087"/>
          </a:xfrm>
          <a:prstGeom prst="rect">
            <a:avLst/>
          </a:prstGeom>
        </p:spPr>
        <p:txBody>
          <a:bodyPr wrap="square">
            <a:spAutoFit/>
          </a:bodyPr>
          <a:lstStyle/>
          <a:p>
            <a:pPr>
              <a:buSzPts val="1200"/>
              <a:buFont typeface="Arial" pitchFamily="34" charset="0"/>
              <a:buChar char="•"/>
            </a:pPr>
            <a:r>
              <a:rPr lang="en-US" sz="2000" dirty="0"/>
              <a:t>When faced with the adverse impact of an employment test, the </a:t>
            </a:r>
            <a:r>
              <a:rPr lang="en-US" sz="2000" i="1" dirty="0"/>
              <a:t>Uniform Guidelines </a:t>
            </a:r>
            <a:r>
              <a:rPr lang="en-US" sz="2000" dirty="0"/>
              <a:t>encourage employers to search for alternative tests with the same or higher validity, but less adverse impact. Such searches are almost always futile. </a:t>
            </a:r>
          </a:p>
          <a:p>
            <a:endParaRPr lang="en-US" sz="2000" dirty="0"/>
          </a:p>
          <a:p>
            <a:pPr>
              <a:buFont typeface="Arial" pitchFamily="34" charset="0"/>
              <a:buChar char="•"/>
            </a:pPr>
            <a:r>
              <a:rPr lang="en-US" sz="2000" dirty="0"/>
              <a:t> Organizations can use two strategies to deal with this diversity-validity dilemma (</a:t>
            </a:r>
            <a:r>
              <a:rPr lang="en-US" sz="2000" dirty="0" err="1"/>
              <a:t>Pyburn</a:t>
            </a:r>
            <a:r>
              <a:rPr lang="en-US" sz="2000" dirty="0"/>
              <a:t> et al., 2008). </a:t>
            </a:r>
          </a:p>
          <a:p>
            <a:endParaRPr lang="en-US" sz="2000" dirty="0"/>
          </a:p>
          <a:p>
            <a:pPr marL="800100" indent="-342900">
              <a:buFont typeface="+mj-lt"/>
              <a:buAutoNum type="arabicPeriod"/>
            </a:pPr>
            <a:r>
              <a:rPr lang="en-US" sz="2000" dirty="0"/>
              <a:t>First, they can </a:t>
            </a:r>
            <a:r>
              <a:rPr lang="en-US" sz="2000" i="1" dirty="0">
                <a:highlight>
                  <a:srgbClr val="FFFF00"/>
                </a:highlight>
              </a:rPr>
              <a:t>sacrifice validity </a:t>
            </a:r>
            <a:r>
              <a:rPr lang="en-US" sz="2000" dirty="0"/>
              <a:t>and use less valid selection tests that do not result in adverse impact to achieve social, ethical, or business aims</a:t>
            </a:r>
          </a:p>
          <a:p>
            <a:pPr marL="800100" indent="-342900">
              <a:buFont typeface="+mj-lt"/>
              <a:buAutoNum type="arabicPeriod"/>
            </a:pPr>
            <a:r>
              <a:rPr lang="en-US" sz="2000" dirty="0"/>
              <a:t>Second, organizations can </a:t>
            </a:r>
            <a:r>
              <a:rPr lang="en-US" sz="2000" i="1" dirty="0">
                <a:highlight>
                  <a:srgbClr val="FFFF00"/>
                </a:highlight>
              </a:rPr>
              <a:t>sacrifice diversity </a:t>
            </a:r>
            <a:r>
              <a:rPr lang="en-US" sz="2000" dirty="0"/>
              <a:t>by ignoring the potential adverse impact of valid selection procedures to achieve different social, ethical, or business aims. </a:t>
            </a:r>
          </a:p>
          <a:p>
            <a:pPr marL="685800" indent="-228600"/>
            <a:endParaRPr lang="en-US" sz="2000" dirty="0"/>
          </a:p>
          <a:p>
            <a:pPr marL="228600" indent="-228600">
              <a:buFont typeface="Arial" pitchFamily="34" charset="0"/>
              <a:buChar char="•"/>
            </a:pPr>
            <a:r>
              <a:rPr lang="en-US" sz="2000" dirty="0"/>
              <a:t>Thus, both strategies ultimately impinge on important social, ethical, and economic objectives (</a:t>
            </a:r>
            <a:r>
              <a:rPr lang="en-US" sz="2000" dirty="0" err="1"/>
              <a:t>Pyburn</a:t>
            </a:r>
            <a:r>
              <a:rPr lang="en-US" sz="2000" dirty="0"/>
              <a:t> et al., 2008).</a:t>
            </a:r>
          </a:p>
          <a:p>
            <a:pPr marL="228600" indent="-228600"/>
            <a:endParaRPr lang="en-US" sz="2000" dirty="0"/>
          </a:p>
          <a:p>
            <a:pPr marL="228600" indent="-228600">
              <a:buFont typeface="Arial" pitchFamily="34" charset="0"/>
              <a:buChar char="•"/>
            </a:pPr>
            <a:r>
              <a:rPr lang="en-US" sz="2000" dirty="0"/>
              <a:t>Unfortunately, the </a:t>
            </a:r>
            <a:r>
              <a:rPr lang="en-US" sz="2000" i="1" dirty="0"/>
              <a:t>Uniform Guidelines </a:t>
            </a:r>
            <a:r>
              <a:rPr lang="en-US" sz="2000" dirty="0"/>
              <a:t>do not address this vital issue</a:t>
            </a:r>
          </a:p>
          <a:p>
            <a:pPr marL="685800" lvl="1" indent="-228600"/>
            <a:endParaRPr lang="en-US" sz="1200" dirty="0"/>
          </a:p>
          <a:p>
            <a:pPr>
              <a:buFont typeface="Arial" pitchFamily="34" charset="0"/>
              <a:buChar char="•"/>
            </a:pPr>
            <a:endParaRPr lang="en-US" sz="1200" dirty="0"/>
          </a:p>
          <a:p>
            <a:endParaRPr lang="en-US" sz="1600" dirty="0"/>
          </a:p>
          <a:p>
            <a:r>
              <a:rPr lang="en-US" dirty="0"/>
              <a:t> </a:t>
            </a:r>
            <a:endParaRPr lang="en-US" sz="1600" dirty="0"/>
          </a:p>
        </p:txBody>
      </p:sp>
      <p:sp>
        <p:nvSpPr>
          <p:cNvPr id="2" name="Slide Number Placeholder 1"/>
          <p:cNvSpPr>
            <a:spLocks noGrp="1"/>
          </p:cNvSpPr>
          <p:nvPr>
            <p:ph type="sldNum" sz="quarter" idx="12"/>
          </p:nvPr>
        </p:nvSpPr>
        <p:spPr/>
        <p:txBody>
          <a:bodyPr/>
          <a:lstStyle/>
          <a:p>
            <a:fld id="{639D5A57-F3C3-4C07-9B4B-38AD662B31E0}" type="slidenum">
              <a:rPr lang="en-US" smtClean="0"/>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838200"/>
            <a:ext cx="7543800" cy="6309420"/>
          </a:xfrm>
          <a:prstGeom prst="rect">
            <a:avLst/>
          </a:prstGeom>
        </p:spPr>
        <p:txBody>
          <a:bodyPr wrap="square">
            <a:spAutoFit/>
          </a:bodyPr>
          <a:lstStyle/>
          <a:p>
            <a:r>
              <a:rPr lang="en-US" b="1" dirty="0"/>
              <a:t>The </a:t>
            </a:r>
            <a:r>
              <a:rPr lang="en-US" b="1" i="1" dirty="0"/>
              <a:t>Uniform Guidelines </a:t>
            </a:r>
            <a:r>
              <a:rPr lang="en-US" b="1" dirty="0"/>
              <a:t>embrace the situational specificity hypothesis</a:t>
            </a:r>
            <a:endParaRPr lang="en-US" dirty="0"/>
          </a:p>
          <a:p>
            <a:pPr marL="342900" indent="-342900"/>
            <a:endParaRPr lang="en-US" b="1" dirty="0"/>
          </a:p>
          <a:p>
            <a:pPr marL="342900" indent="-342900">
              <a:buFont typeface="Arial" pitchFamily="34" charset="0"/>
              <a:buChar char="•"/>
            </a:pPr>
            <a:endParaRPr lang="en-US" sz="1400" dirty="0"/>
          </a:p>
          <a:p>
            <a:pPr marL="342900" indent="-342900">
              <a:buFont typeface="Arial" pitchFamily="34" charset="0"/>
              <a:buChar char="•"/>
            </a:pPr>
            <a:r>
              <a:rPr lang="en-US" sz="1600" dirty="0"/>
              <a:t>From the </a:t>
            </a:r>
            <a:r>
              <a:rPr lang="en-US" sz="1600" dirty="0">
                <a:highlight>
                  <a:srgbClr val="FFFF00"/>
                </a:highlight>
              </a:rPr>
              <a:t>1920’s to the 1970’s</a:t>
            </a:r>
            <a:r>
              <a:rPr lang="en-US" sz="1600" dirty="0"/>
              <a:t>, it was observed that the </a:t>
            </a:r>
            <a:r>
              <a:rPr lang="en-US" sz="1600" dirty="0">
                <a:highlight>
                  <a:srgbClr val="FFFF00"/>
                </a:highlight>
              </a:rPr>
              <a:t>same employment test yielded different validity results across settings (Schmidt &amp; Hunter, 1998). </a:t>
            </a:r>
          </a:p>
          <a:p>
            <a:pPr marL="342900" indent="-342900">
              <a:buFont typeface="Arial" pitchFamily="34" charset="0"/>
              <a:buChar char="•"/>
            </a:pPr>
            <a:endParaRPr lang="en-US" sz="1600" dirty="0"/>
          </a:p>
          <a:p>
            <a:pPr marL="342900" indent="-342900">
              <a:buFont typeface="Arial" pitchFamily="34" charset="0"/>
              <a:buChar char="•"/>
            </a:pPr>
            <a:r>
              <a:rPr lang="en-US" sz="1600" dirty="0"/>
              <a:t>It was believed that there were as yet undiscovered characteristics of employment situations that caused a test to be valid for one location, but not for another. (</a:t>
            </a:r>
            <a:r>
              <a:rPr lang="en-US" sz="1600" b="1" dirty="0"/>
              <a:t>The situational specificity hypothesis)</a:t>
            </a:r>
          </a:p>
          <a:p>
            <a:pPr marL="342900" indent="-342900"/>
            <a:endParaRPr lang="en-US" sz="1600" dirty="0"/>
          </a:p>
          <a:p>
            <a:pPr marL="342900" indent="-342900">
              <a:buFont typeface="Arial" pitchFamily="34" charset="0"/>
              <a:buChar char="•"/>
            </a:pPr>
            <a:r>
              <a:rPr lang="en-US" sz="1600" dirty="0"/>
              <a:t>Therefore, the Uniform Guidelines emphasized the practices of detailed job analyses and local validation studies.</a:t>
            </a:r>
          </a:p>
          <a:p>
            <a:pPr marL="342900" indent="-342900"/>
            <a:endParaRPr lang="en-US" sz="1600" dirty="0"/>
          </a:p>
          <a:p>
            <a:pPr marL="342900" indent="-342900">
              <a:buFont typeface="Arial" pitchFamily="34" charset="0"/>
              <a:buChar char="•"/>
            </a:pPr>
            <a:r>
              <a:rPr lang="en-US" sz="1600" dirty="0"/>
              <a:t>Beginning in </a:t>
            </a:r>
            <a:r>
              <a:rPr lang="en-US" sz="1600" dirty="0">
                <a:highlight>
                  <a:srgbClr val="FFFF00"/>
                </a:highlight>
              </a:rPr>
              <a:t>1977, Schmidt and Hunter began publishing empirical evidence discrediting the situational specificity hypothesis</a:t>
            </a:r>
            <a:r>
              <a:rPr lang="en-US" sz="1600" dirty="0"/>
              <a:t>. </a:t>
            </a:r>
          </a:p>
          <a:p>
            <a:pPr marL="342900" indent="-342900">
              <a:buFont typeface="Arial" pitchFamily="34" charset="0"/>
              <a:buChar char="•"/>
            </a:pPr>
            <a:endParaRPr lang="en-US" sz="1600" dirty="0"/>
          </a:p>
          <a:p>
            <a:pPr marL="800100" lvl="1" indent="-342900">
              <a:buFont typeface="+mj-lt"/>
              <a:buAutoNum type="arabicPeriod"/>
            </a:pPr>
            <a:r>
              <a:rPr lang="en-US" sz="1600" dirty="0"/>
              <a:t>Demonstrated that much of the variability in validity coefficients across studies was due to </a:t>
            </a:r>
            <a:r>
              <a:rPr lang="en-US" sz="1600" u="sng" dirty="0">
                <a:highlight>
                  <a:srgbClr val="FFFF00"/>
                </a:highlight>
              </a:rPr>
              <a:t>random sampling error</a:t>
            </a:r>
            <a:r>
              <a:rPr lang="en-US" sz="1600" u="sng" dirty="0"/>
              <a:t>. </a:t>
            </a:r>
          </a:p>
          <a:p>
            <a:pPr marL="800100" lvl="1" indent="-342900">
              <a:buFont typeface="+mj-lt"/>
              <a:buAutoNum type="arabicPeriod"/>
            </a:pPr>
            <a:endParaRPr lang="en-US" sz="1600" dirty="0"/>
          </a:p>
          <a:p>
            <a:pPr marL="800100" lvl="1" indent="-342900">
              <a:buFont typeface="+mj-lt"/>
              <a:buAutoNum type="arabicPeriod"/>
            </a:pPr>
            <a:r>
              <a:rPr lang="en-US" sz="1600" dirty="0"/>
              <a:t>For instance, a test with a </a:t>
            </a:r>
            <a:r>
              <a:rPr lang="en-US" sz="1600" dirty="0">
                <a:highlight>
                  <a:srgbClr val="FFFF00"/>
                </a:highlight>
              </a:rPr>
              <a:t>population validity of .20 </a:t>
            </a:r>
            <a:r>
              <a:rPr lang="en-US" sz="1600" dirty="0"/>
              <a:t>could easily yield sample validities ranging from </a:t>
            </a:r>
            <a:r>
              <a:rPr lang="en-US" sz="1600" dirty="0">
                <a:highlight>
                  <a:srgbClr val="FFFF00"/>
                </a:highlight>
              </a:rPr>
              <a:t>-.04 to .421 based on sample sizes of 68. </a:t>
            </a:r>
          </a:p>
          <a:p>
            <a:pPr marL="800100" lvl="1" indent="-342900">
              <a:buFont typeface="+mj-lt"/>
              <a:buAutoNum type="arabicPeriod"/>
            </a:pPr>
            <a:endParaRPr lang="en-US" sz="1600" dirty="0">
              <a:highlight>
                <a:srgbClr val="FFFF00"/>
              </a:highlight>
            </a:endParaRPr>
          </a:p>
          <a:p>
            <a:pPr marL="800100" lvl="1" indent="-342900">
              <a:buFont typeface="+mj-lt"/>
              <a:buAutoNum type="arabicPeriod"/>
            </a:pPr>
            <a:r>
              <a:rPr lang="en-US" sz="1600" dirty="0"/>
              <a:t>Thus, </a:t>
            </a:r>
            <a:r>
              <a:rPr lang="en-US" sz="1600" u="sng" dirty="0">
                <a:highlight>
                  <a:srgbClr val="FFFF00"/>
                </a:highlight>
              </a:rPr>
              <a:t>small sample studies </a:t>
            </a:r>
            <a:r>
              <a:rPr lang="en-US" sz="1600" dirty="0"/>
              <a:t>make validity coefficients </a:t>
            </a:r>
            <a:r>
              <a:rPr lang="en-US" sz="1600" u="sng" dirty="0">
                <a:highlight>
                  <a:srgbClr val="FFFF00"/>
                </a:highlight>
              </a:rPr>
              <a:t>appear unstable </a:t>
            </a:r>
            <a:r>
              <a:rPr lang="en-US" sz="1600" dirty="0"/>
              <a:t>even when they are constant in the population.</a:t>
            </a:r>
            <a:br>
              <a:rPr lang="en-US" sz="1600" dirty="0"/>
            </a:br>
            <a:r>
              <a:rPr lang="en-US" dirty="0"/>
              <a:t> </a:t>
            </a:r>
          </a:p>
        </p:txBody>
      </p:sp>
      <p:sp>
        <p:nvSpPr>
          <p:cNvPr id="2" name="Slide Number Placeholder 1"/>
          <p:cNvSpPr>
            <a:spLocks noGrp="1"/>
          </p:cNvSpPr>
          <p:nvPr>
            <p:ph type="sldNum" sz="quarter" idx="12"/>
          </p:nvPr>
        </p:nvSpPr>
        <p:spPr/>
        <p:txBody>
          <a:bodyPr/>
          <a:lstStyle/>
          <a:p>
            <a:fld id="{639D5A57-F3C3-4C07-9B4B-38AD662B31E0}"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838200"/>
            <a:ext cx="7543800" cy="6032421"/>
          </a:xfrm>
          <a:prstGeom prst="rect">
            <a:avLst/>
          </a:prstGeom>
        </p:spPr>
        <p:txBody>
          <a:bodyPr wrap="square">
            <a:spAutoFit/>
          </a:bodyPr>
          <a:lstStyle/>
          <a:p>
            <a:r>
              <a:rPr lang="en-US" b="1" dirty="0"/>
              <a:t>The emphasis of the </a:t>
            </a:r>
            <a:r>
              <a:rPr lang="en-US" b="1" i="1" dirty="0"/>
              <a:t>Uniform Guidelines </a:t>
            </a:r>
            <a:r>
              <a:rPr lang="en-US" b="1" dirty="0"/>
              <a:t>on local validation studies</a:t>
            </a:r>
            <a:endParaRPr lang="en-US" dirty="0"/>
          </a:p>
          <a:p>
            <a:pPr marL="342900" indent="-342900"/>
            <a:endParaRPr lang="en-US" b="1" dirty="0"/>
          </a:p>
          <a:p>
            <a:pPr marL="342900" indent="-342900">
              <a:buFont typeface="Arial" pitchFamily="34" charset="0"/>
              <a:buChar char="•"/>
            </a:pPr>
            <a:endParaRPr lang="en-US" sz="1400" dirty="0"/>
          </a:p>
          <a:p>
            <a:pPr marL="342900" indent="-342900">
              <a:buFont typeface="Arial" pitchFamily="34" charset="0"/>
              <a:buChar char="•"/>
            </a:pPr>
            <a:r>
              <a:rPr lang="en-US" sz="1600" dirty="0"/>
              <a:t>The Uniform Guidelines require validity evidence when a test demonstrates adverse impact (i.e., differential hiring rates by race, sex, etc.). </a:t>
            </a:r>
          </a:p>
          <a:p>
            <a:pPr marL="342900" indent="-342900">
              <a:buFont typeface="Arial" pitchFamily="34" charset="0"/>
              <a:buChar char="•"/>
            </a:pPr>
            <a:endParaRPr lang="en-US" sz="1600" dirty="0"/>
          </a:p>
          <a:p>
            <a:pPr marL="342900" indent="-342900">
              <a:buFont typeface="Arial" pitchFamily="34" charset="0"/>
              <a:buChar char="•"/>
            </a:pPr>
            <a:r>
              <a:rPr lang="en-US" sz="1600" dirty="0"/>
              <a:t>Yet, for most employers, local empirical validity studies are professionally ill-advised due to sample-size limitations. </a:t>
            </a:r>
          </a:p>
          <a:p>
            <a:pPr marL="342900" indent="-342900">
              <a:buFont typeface="Arial" pitchFamily="34" charset="0"/>
              <a:buChar char="•"/>
            </a:pPr>
            <a:endParaRPr lang="en-US" sz="1600" dirty="0"/>
          </a:p>
          <a:p>
            <a:pPr marL="342900" indent="-342900">
              <a:buFont typeface="Arial" pitchFamily="34" charset="0"/>
              <a:buChar char="•"/>
            </a:pPr>
            <a:r>
              <a:rPr lang="en-US" sz="1600" dirty="0"/>
              <a:t>In contrast, the </a:t>
            </a:r>
            <a:r>
              <a:rPr lang="en-US" sz="1600" dirty="0">
                <a:highlight>
                  <a:srgbClr val="FFFF00"/>
                </a:highlight>
              </a:rPr>
              <a:t>Uniform Guidelines </a:t>
            </a:r>
            <a:r>
              <a:rPr lang="en-US" sz="1600" dirty="0"/>
              <a:t>are </a:t>
            </a:r>
            <a:r>
              <a:rPr lang="en-US" sz="1600" u="sng" dirty="0">
                <a:highlight>
                  <a:srgbClr val="FFFF00"/>
                </a:highlight>
              </a:rPr>
              <a:t>largely oblivious to sample size issues in test validation. </a:t>
            </a:r>
          </a:p>
          <a:p>
            <a:pPr marL="342900" indent="-342900">
              <a:buFont typeface="Arial" pitchFamily="34" charset="0"/>
              <a:buChar char="•"/>
            </a:pPr>
            <a:endParaRPr lang="en-US" sz="1600" dirty="0"/>
          </a:p>
          <a:p>
            <a:pPr marL="342900" indent="-342900">
              <a:buFont typeface="Arial" pitchFamily="34" charset="0"/>
              <a:buChar char="•"/>
            </a:pPr>
            <a:r>
              <a:rPr lang="en-US" sz="1600" dirty="0"/>
              <a:t>The Principles acknowledge that </a:t>
            </a:r>
            <a:r>
              <a:rPr lang="en-US" sz="1600" i="1" dirty="0"/>
              <a:t>“validation planning must consider the feasibility of the design requirements necessary to support an inference of validity. Validation efforts may be limited by time, resource availability, sample size, or other organization constraints including cost</a:t>
            </a:r>
            <a:r>
              <a:rPr lang="en-US" sz="1600" dirty="0"/>
              <a:t>” (p. 10). </a:t>
            </a:r>
          </a:p>
          <a:p>
            <a:pPr marL="342900" indent="-342900">
              <a:buFont typeface="Arial" pitchFamily="34" charset="0"/>
              <a:buChar char="•"/>
            </a:pPr>
            <a:endParaRPr lang="en-US" sz="1600" dirty="0"/>
          </a:p>
          <a:p>
            <a:pPr marL="342900" indent="-342900">
              <a:buFont typeface="Arial" pitchFamily="34" charset="0"/>
              <a:buChar char="•"/>
            </a:pPr>
            <a:r>
              <a:rPr lang="en-US" sz="1600" dirty="0"/>
              <a:t>The employees of small- to medium-sized businesses would likely be found in multiple occupations, further reducing the sample size available for a concurrent validation study of a single occupation. </a:t>
            </a:r>
          </a:p>
          <a:p>
            <a:pPr marL="342900" indent="-342900">
              <a:buFont typeface="Arial" pitchFamily="34" charset="0"/>
              <a:buChar char="•"/>
            </a:pPr>
            <a:endParaRPr lang="en-US" sz="1600" dirty="0"/>
          </a:p>
          <a:p>
            <a:pPr marL="342900" indent="-342900">
              <a:buFont typeface="Arial" pitchFamily="34" charset="0"/>
              <a:buChar char="•"/>
            </a:pPr>
            <a:r>
              <a:rPr lang="en-US" sz="1600" dirty="0"/>
              <a:t>Likewise, such small employers are likely to hire relatively few employees in a given time period, making predictive validity studies unfeasible as well.</a:t>
            </a:r>
            <a:br>
              <a:rPr lang="en-US" sz="1600" dirty="0"/>
            </a:br>
            <a:r>
              <a:rPr lang="en-US" sz="1600" dirty="0"/>
              <a:t> </a:t>
            </a:r>
          </a:p>
        </p:txBody>
      </p:sp>
      <p:sp>
        <p:nvSpPr>
          <p:cNvPr id="2" name="Slide Number Placeholder 1"/>
          <p:cNvSpPr>
            <a:spLocks noGrp="1"/>
          </p:cNvSpPr>
          <p:nvPr>
            <p:ph type="sldNum" sz="quarter" idx="12"/>
          </p:nvPr>
        </p:nvSpPr>
        <p:spPr/>
        <p:txBody>
          <a:bodyPr/>
          <a:lstStyle/>
          <a:p>
            <a:fld id="{639D5A57-F3C3-4C07-9B4B-38AD662B31E0}"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838200"/>
            <a:ext cx="7543800" cy="6032421"/>
          </a:xfrm>
          <a:prstGeom prst="rect">
            <a:avLst/>
          </a:prstGeom>
        </p:spPr>
        <p:txBody>
          <a:bodyPr wrap="square">
            <a:spAutoFit/>
          </a:bodyPr>
          <a:lstStyle/>
          <a:p>
            <a:r>
              <a:rPr lang="en-US" b="1" dirty="0"/>
              <a:t>The </a:t>
            </a:r>
            <a:r>
              <a:rPr lang="en-US" b="1" i="1" dirty="0"/>
              <a:t>Uniform Guidelines </a:t>
            </a:r>
            <a:r>
              <a:rPr lang="en-US" b="1" dirty="0"/>
              <a:t>and evidence for validity based on content similarity</a:t>
            </a:r>
            <a:endParaRPr lang="en-US" dirty="0"/>
          </a:p>
          <a:p>
            <a:pPr marL="342900" indent="-342900"/>
            <a:endParaRPr lang="en-US" b="1" dirty="0"/>
          </a:p>
          <a:p>
            <a:pPr marL="342900" indent="-342900">
              <a:buFont typeface="Arial" pitchFamily="34" charset="0"/>
              <a:buChar char="•"/>
            </a:pPr>
            <a:endParaRPr lang="en-US" sz="1600" dirty="0"/>
          </a:p>
          <a:p>
            <a:pPr marL="342900" indent="-342900">
              <a:buFont typeface="Arial" pitchFamily="34" charset="0"/>
              <a:buChar char="•"/>
            </a:pPr>
            <a:r>
              <a:rPr lang="en-US" sz="1600" dirty="0"/>
              <a:t>Uniform Guidelines advise as to what job-related personal characteristics can and cannot be defended based on content evidence. </a:t>
            </a:r>
          </a:p>
          <a:p>
            <a:pPr marL="342900" indent="-342900">
              <a:buFont typeface="Arial" pitchFamily="34" charset="0"/>
              <a:buChar char="•"/>
            </a:pPr>
            <a:endParaRPr lang="en-US" sz="1600" dirty="0"/>
          </a:p>
          <a:p>
            <a:pPr marL="342900" indent="-342900">
              <a:buFont typeface="Arial" pitchFamily="34" charset="0"/>
              <a:buChar char="•"/>
            </a:pPr>
            <a:r>
              <a:rPr lang="en-US" sz="1600" dirty="0"/>
              <a:t>Without any stated science-based justification, the Uniform Guidelines declare:</a:t>
            </a:r>
          </a:p>
          <a:p>
            <a:pPr marL="342900" indent="-342900">
              <a:buFont typeface="Arial" pitchFamily="34" charset="0"/>
              <a:buChar char="•"/>
            </a:pPr>
            <a:endParaRPr lang="en-US" sz="1600" dirty="0"/>
          </a:p>
          <a:p>
            <a:pPr marL="914400" lvl="3"/>
            <a:r>
              <a:rPr lang="en-US" sz="1600" i="1" dirty="0"/>
              <a:t>A selection procedure based upon inferences about mental processes cannot be supported solely or primarily on the basis of content validity</a:t>
            </a:r>
            <a:r>
              <a:rPr lang="en-US" sz="1600" i="1" u="sng" dirty="0"/>
              <a:t>. </a:t>
            </a:r>
            <a:r>
              <a:rPr lang="en-US" sz="1600" i="1" u="sng" dirty="0">
                <a:highlight>
                  <a:srgbClr val="FFFF00"/>
                </a:highlight>
              </a:rPr>
              <a:t>Thus, a content strategy is not appropriate for demonstrating the validity of selection procedures which purport to measure traits or constructs, such as intelligence, aptitude, personality, commonsense, judgment, leadership, and spatial ability</a:t>
            </a:r>
            <a:r>
              <a:rPr lang="en-US" sz="1600" i="1" dirty="0"/>
              <a:t>. (Section C1)</a:t>
            </a:r>
          </a:p>
          <a:p>
            <a:pPr marL="342900" indent="-342900">
              <a:buFont typeface="Arial" pitchFamily="34" charset="0"/>
              <a:buChar char="•"/>
            </a:pPr>
            <a:endParaRPr lang="en-US" sz="1600" dirty="0"/>
          </a:p>
          <a:p>
            <a:pPr marL="342900" indent="-342900">
              <a:buFont typeface="Arial" pitchFamily="34" charset="0"/>
              <a:buChar char="•"/>
            </a:pPr>
            <a:endParaRPr lang="en-US" sz="1600" dirty="0"/>
          </a:p>
          <a:p>
            <a:pPr marL="342900" indent="-342900">
              <a:buFont typeface="Arial" pitchFamily="34" charset="0"/>
              <a:buChar char="•"/>
            </a:pPr>
            <a:r>
              <a:rPr lang="en-US" sz="1600" dirty="0"/>
              <a:t>Uniform Guidelines </a:t>
            </a:r>
            <a:r>
              <a:rPr lang="en-US" sz="1600" dirty="0">
                <a:highlight>
                  <a:srgbClr val="FFFF00"/>
                </a:highlight>
              </a:rPr>
              <a:t>appears to </a:t>
            </a:r>
            <a:r>
              <a:rPr lang="en-US" sz="1600" u="sng" dirty="0">
                <a:highlight>
                  <a:srgbClr val="FFFF00"/>
                </a:highlight>
              </a:rPr>
              <a:t>rule out a content validity defense </a:t>
            </a:r>
            <a:r>
              <a:rPr lang="en-US" sz="1600" dirty="0"/>
              <a:t>for some very common selection constructs including general and specific tests of </a:t>
            </a:r>
            <a:r>
              <a:rPr lang="en-US" sz="1600" u="sng" dirty="0">
                <a:highlight>
                  <a:srgbClr val="FFFF00"/>
                </a:highlight>
              </a:rPr>
              <a:t>cognitive ability and the Big 5 personality traits. </a:t>
            </a:r>
          </a:p>
          <a:p>
            <a:pPr marL="342900" indent="-342900">
              <a:buFont typeface="Arial" pitchFamily="34" charset="0"/>
              <a:buChar char="•"/>
            </a:pPr>
            <a:endParaRPr lang="en-US" sz="1600" dirty="0"/>
          </a:p>
          <a:p>
            <a:pPr marL="342900" indent="-342900">
              <a:buFont typeface="Arial" pitchFamily="34" charset="0"/>
              <a:buChar char="•"/>
            </a:pPr>
            <a:r>
              <a:rPr lang="en-US" sz="1600" dirty="0"/>
              <a:t>This would exclude content validity as a defense for most interviews, assessment centers, and situational judgment tests to the extent that the measures seek to assess constructs associated with cognitive ability, personality, and leadership.</a:t>
            </a:r>
          </a:p>
          <a:p>
            <a:pPr marL="342900" indent="-342900">
              <a:buFont typeface="Arial" pitchFamily="34" charset="0"/>
              <a:buChar char="•"/>
            </a:pPr>
            <a:endParaRPr lang="en-US" sz="1400" dirty="0"/>
          </a:p>
        </p:txBody>
      </p:sp>
      <p:sp>
        <p:nvSpPr>
          <p:cNvPr id="2" name="Slide Number Placeholder 1"/>
          <p:cNvSpPr>
            <a:spLocks noGrp="1"/>
          </p:cNvSpPr>
          <p:nvPr>
            <p:ph type="sldNum" sz="quarter" idx="12"/>
          </p:nvPr>
        </p:nvSpPr>
        <p:spPr/>
        <p:txBody>
          <a:bodyPr/>
          <a:lstStyle/>
          <a:p>
            <a:fld id="{639D5A57-F3C3-4C07-9B4B-38AD662B31E0}"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838200"/>
            <a:ext cx="7543800" cy="5970865"/>
          </a:xfrm>
          <a:prstGeom prst="rect">
            <a:avLst/>
          </a:prstGeom>
        </p:spPr>
        <p:txBody>
          <a:bodyPr wrap="square">
            <a:spAutoFit/>
          </a:bodyPr>
          <a:lstStyle/>
          <a:p>
            <a:pPr marL="342900" indent="-342900">
              <a:buFont typeface="Arial" pitchFamily="34" charset="0"/>
              <a:buChar char="•"/>
            </a:pPr>
            <a:endParaRPr lang="en-US" sz="1400" dirty="0"/>
          </a:p>
          <a:p>
            <a:pPr marL="342900" indent="-342900">
              <a:buFont typeface="Arial" pitchFamily="34" charset="0"/>
              <a:buChar char="•"/>
            </a:pPr>
            <a:r>
              <a:rPr lang="en-US" sz="1600" dirty="0"/>
              <a:t>Few employers have sufficient employees or applicants to conduct a criterion-related validity study, and they are further precluded from using a content validity strategy to defend reasonable tests of cognitive ability or personality.</a:t>
            </a:r>
          </a:p>
          <a:p>
            <a:pPr marL="342900" indent="-342900">
              <a:buFont typeface="Arial" pitchFamily="34" charset="0"/>
              <a:buChar char="•"/>
            </a:pPr>
            <a:endParaRPr lang="en-US" sz="1600" dirty="0"/>
          </a:p>
          <a:p>
            <a:pPr marL="342900" indent="-342900">
              <a:buFont typeface="Arial" pitchFamily="34" charset="0"/>
              <a:buChar char="•"/>
            </a:pPr>
            <a:r>
              <a:rPr lang="en-US" sz="1600" dirty="0"/>
              <a:t>The Principles note the value of a less detailed approach to job analysis than is found in the Uniform Guidelines:</a:t>
            </a:r>
          </a:p>
          <a:p>
            <a:pPr marL="342900" indent="-342900">
              <a:buFont typeface="Arial" pitchFamily="34" charset="0"/>
              <a:buChar char="•"/>
            </a:pPr>
            <a:endParaRPr lang="en-US" sz="1600" dirty="0"/>
          </a:p>
          <a:p>
            <a:pPr lvl="1"/>
            <a:r>
              <a:rPr lang="en-US" sz="1600" i="1" dirty="0"/>
              <a:t>A less detailed analysis may be appropriate when prior research about the job requirements allows the generation of sound hypotheses concerning the predictors or criteria across job families or organizations. </a:t>
            </a:r>
          </a:p>
          <a:p>
            <a:pPr lvl="1"/>
            <a:endParaRPr lang="en-US" sz="1600" i="1" dirty="0"/>
          </a:p>
          <a:p>
            <a:pPr lvl="1"/>
            <a:r>
              <a:rPr lang="en-US" sz="1600" i="1" dirty="0"/>
              <a:t>When a detailed analysis of work is not required, the researcher should compile reasonable evidence establishing that the job(s) in question are similar in terms of work behavior and/or required knowledge, skills, abilities, and/or other characteristics, or falls into a group of jobs for which validity can be generalized. (p. 11)</a:t>
            </a:r>
          </a:p>
          <a:p>
            <a:pPr marL="342900" indent="-342900">
              <a:buFont typeface="Arial" pitchFamily="34" charset="0"/>
              <a:buChar char="•"/>
            </a:pPr>
            <a:endParaRPr lang="en-US" sz="1600" dirty="0"/>
          </a:p>
          <a:p>
            <a:pPr marL="342900" indent="-342900">
              <a:buFont typeface="Arial" pitchFamily="34" charset="0"/>
              <a:buChar char="•"/>
            </a:pPr>
            <a:r>
              <a:rPr lang="en-US" sz="1600" dirty="0">
                <a:highlight>
                  <a:srgbClr val="FFFF00"/>
                </a:highlight>
              </a:rPr>
              <a:t>The cost and time constraints make the Uniform Guidelines content validity requirements burdensome for many U.S. employers</a:t>
            </a:r>
            <a:r>
              <a:rPr lang="en-US" sz="1600" dirty="0"/>
              <a:t>. </a:t>
            </a:r>
          </a:p>
          <a:p>
            <a:pPr marL="342900" indent="-342900">
              <a:buFont typeface="Arial" pitchFamily="34" charset="0"/>
              <a:buChar char="•"/>
            </a:pPr>
            <a:endParaRPr lang="en-US" sz="1600" dirty="0"/>
          </a:p>
          <a:p>
            <a:pPr marL="342900" indent="-342900">
              <a:buFont typeface="Arial" pitchFamily="34" charset="0"/>
              <a:buChar char="•"/>
            </a:pPr>
            <a:r>
              <a:rPr lang="en-US" sz="1600" dirty="0">
                <a:highlight>
                  <a:srgbClr val="FFFF00"/>
                </a:highlight>
              </a:rPr>
              <a:t>Criterion-related validity study is likely to be infeasible for the majority of U.S. firms</a:t>
            </a:r>
            <a:r>
              <a:rPr lang="en-US" sz="1600" dirty="0"/>
              <a:t>. Most will lack the financial and technical resources to fully comply with the requirements. </a:t>
            </a:r>
          </a:p>
        </p:txBody>
      </p:sp>
      <p:sp>
        <p:nvSpPr>
          <p:cNvPr id="2" name="Slide Number Placeholder 1"/>
          <p:cNvSpPr>
            <a:spLocks noGrp="1"/>
          </p:cNvSpPr>
          <p:nvPr>
            <p:ph type="sldNum" sz="quarter" idx="12"/>
          </p:nvPr>
        </p:nvSpPr>
        <p:spPr/>
        <p:txBody>
          <a:bodyPr/>
          <a:lstStyle/>
          <a:p>
            <a:fld id="{639D5A57-F3C3-4C07-9B4B-38AD662B31E0}"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838200"/>
            <a:ext cx="7467600" cy="5847755"/>
          </a:xfrm>
          <a:prstGeom prst="rect">
            <a:avLst/>
          </a:prstGeom>
        </p:spPr>
        <p:txBody>
          <a:bodyPr wrap="square">
            <a:spAutoFit/>
          </a:bodyPr>
          <a:lstStyle/>
          <a:p>
            <a:r>
              <a:rPr lang="en-US" b="1" dirty="0"/>
              <a:t>The </a:t>
            </a:r>
            <a:r>
              <a:rPr lang="en-US" b="1" i="1" dirty="0"/>
              <a:t>Uniform Guidelines </a:t>
            </a:r>
            <a:r>
              <a:rPr lang="en-US" b="1" dirty="0"/>
              <a:t>and evidence for validity based on construct validity</a:t>
            </a:r>
            <a:endParaRPr lang="en-US" dirty="0"/>
          </a:p>
          <a:p>
            <a:pPr marL="342900" indent="-342900"/>
            <a:endParaRPr lang="en-US" sz="1400" dirty="0"/>
          </a:p>
          <a:p>
            <a:pPr marL="342900" indent="-342900">
              <a:buFont typeface="Arial" pitchFamily="34" charset="0"/>
              <a:buChar char="•"/>
            </a:pPr>
            <a:r>
              <a:rPr lang="en-US" dirty="0"/>
              <a:t>Uniform Guidelines state that..</a:t>
            </a:r>
          </a:p>
          <a:p>
            <a:pPr marL="342900" indent="-342900">
              <a:buFont typeface="Arial" pitchFamily="34" charset="0"/>
              <a:buChar char="•"/>
            </a:pPr>
            <a:endParaRPr lang="en-US" dirty="0"/>
          </a:p>
          <a:p>
            <a:pPr marL="457200" lvl="2"/>
            <a:r>
              <a:rPr lang="en-US" i="1" dirty="0"/>
              <a:t>Construct validity is a more complex strategy than either criterion-related or content validity. </a:t>
            </a:r>
          </a:p>
          <a:p>
            <a:pPr marL="457200" lvl="2"/>
            <a:r>
              <a:rPr lang="en-US" i="1" dirty="0">
                <a:highlight>
                  <a:srgbClr val="FFFF00"/>
                </a:highlight>
              </a:rPr>
              <a:t>Construct validation is a relatively new and developing procedure </a:t>
            </a:r>
            <a:r>
              <a:rPr lang="en-US" i="1" dirty="0"/>
              <a:t>in the employment field, and there is at present a lack of substantial literature extending the concept to employment practices. </a:t>
            </a:r>
          </a:p>
          <a:p>
            <a:pPr marL="457200" lvl="2"/>
            <a:endParaRPr lang="en-US" i="1" dirty="0"/>
          </a:p>
          <a:p>
            <a:pPr marL="457200" lvl="2"/>
            <a:r>
              <a:rPr lang="en-US" i="1" dirty="0"/>
              <a:t>The user should be aware that the effort to obtain sufficient empirical support for construct validity is both </a:t>
            </a:r>
            <a:r>
              <a:rPr lang="en-US" i="1" dirty="0">
                <a:highlight>
                  <a:srgbClr val="FFFF00"/>
                </a:highlight>
              </a:rPr>
              <a:t>an extensive and arduous effort involving a series of research studies, which include criterion related validity studies and which may include content validity studies</a:t>
            </a:r>
            <a:r>
              <a:rPr lang="en-US" i="1" dirty="0"/>
              <a:t>. </a:t>
            </a:r>
          </a:p>
          <a:p>
            <a:pPr marL="457200" lvl="2"/>
            <a:endParaRPr lang="en-US" i="1" dirty="0"/>
          </a:p>
          <a:p>
            <a:pPr marL="457200" lvl="2"/>
            <a:r>
              <a:rPr lang="en-US" i="1" dirty="0"/>
              <a:t>Users choosing to justify use of a selection procedure by this strategy should therefore take particular care to assure that the validity study meets the standards set forth below. (Section D1)</a:t>
            </a:r>
          </a:p>
          <a:p>
            <a:pPr marL="342900" indent="-342900">
              <a:buFont typeface="Arial" pitchFamily="34" charset="0"/>
              <a:buChar char="•"/>
            </a:pPr>
            <a:endParaRPr lang="en-US" dirty="0"/>
          </a:p>
          <a:p>
            <a:pPr marL="342900" indent="-342900">
              <a:buFont typeface="Arial" pitchFamily="34" charset="0"/>
              <a:buChar char="•"/>
            </a:pPr>
            <a:r>
              <a:rPr lang="en-US" u="sng" dirty="0">
                <a:highlight>
                  <a:srgbClr val="FFFF00"/>
                </a:highlight>
              </a:rPr>
              <a:t>This wording made it largely impossible to use construct evidence </a:t>
            </a:r>
            <a:r>
              <a:rPr lang="en-US" dirty="0">
                <a:highlight>
                  <a:srgbClr val="FFFF00"/>
                </a:highlight>
              </a:rPr>
              <a:t>as a validity defense under the Uniform Guidelines</a:t>
            </a:r>
            <a:r>
              <a:rPr lang="en-US" dirty="0"/>
              <a:t>. </a:t>
            </a:r>
          </a:p>
        </p:txBody>
      </p:sp>
      <p:sp>
        <p:nvSpPr>
          <p:cNvPr id="2" name="Slide Number Placeholder 1"/>
          <p:cNvSpPr>
            <a:spLocks noGrp="1"/>
          </p:cNvSpPr>
          <p:nvPr>
            <p:ph type="sldNum" sz="quarter" idx="12"/>
          </p:nvPr>
        </p:nvSpPr>
        <p:spPr/>
        <p:txBody>
          <a:bodyPr/>
          <a:lstStyle/>
          <a:p>
            <a:fld id="{639D5A57-F3C3-4C07-9B4B-38AD662B31E0}"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447800"/>
            <a:ext cx="7543800" cy="5016758"/>
          </a:xfrm>
          <a:prstGeom prst="rect">
            <a:avLst/>
          </a:prstGeom>
        </p:spPr>
        <p:txBody>
          <a:bodyPr wrap="square">
            <a:spAutoFit/>
          </a:bodyPr>
          <a:lstStyle/>
          <a:p>
            <a:pPr marL="342900" indent="-342900"/>
            <a:endParaRPr lang="en-US" sz="1400" dirty="0"/>
          </a:p>
          <a:p>
            <a:pPr marL="342900" indent="-342900">
              <a:buFont typeface="Arial" pitchFamily="34" charset="0"/>
              <a:buChar char="•"/>
            </a:pPr>
            <a:r>
              <a:rPr lang="en-US" dirty="0"/>
              <a:t>The </a:t>
            </a:r>
            <a:r>
              <a:rPr lang="en-US" dirty="0">
                <a:highlight>
                  <a:srgbClr val="FFFF00"/>
                </a:highlight>
              </a:rPr>
              <a:t>Uniform Guidelines </a:t>
            </a:r>
            <a:r>
              <a:rPr lang="en-US" dirty="0"/>
              <a:t>have </a:t>
            </a:r>
            <a:r>
              <a:rPr lang="en-US" dirty="0">
                <a:highlight>
                  <a:srgbClr val="FFFF00"/>
                </a:highlight>
              </a:rPr>
              <a:t>never been revised with respect to construct validity</a:t>
            </a:r>
            <a:r>
              <a:rPr lang="en-US" dirty="0"/>
              <a:t>. </a:t>
            </a:r>
          </a:p>
          <a:p>
            <a:pPr marL="342900" indent="-342900">
              <a:buFont typeface="Arial" pitchFamily="34" charset="0"/>
              <a:buChar char="•"/>
            </a:pPr>
            <a:endParaRPr lang="en-US" dirty="0"/>
          </a:p>
          <a:p>
            <a:pPr marL="342900" indent="-342900">
              <a:buFont typeface="Arial" pitchFamily="34" charset="0"/>
              <a:buChar char="•"/>
            </a:pPr>
            <a:r>
              <a:rPr lang="en-US" dirty="0"/>
              <a:t>In contrast, the </a:t>
            </a:r>
            <a:r>
              <a:rPr lang="en-US" dirty="0">
                <a:highlight>
                  <a:srgbClr val="FFFF00"/>
                </a:highlight>
              </a:rPr>
              <a:t>Principles and Standards recognize the importance of varied approaches to construct evidence in support of validity</a:t>
            </a:r>
            <a:r>
              <a:rPr lang="en-US" dirty="0"/>
              <a:t>. For example, the Principles state that </a:t>
            </a:r>
          </a:p>
          <a:p>
            <a:pPr marL="342900" indent="-342900">
              <a:buFont typeface="Arial" pitchFamily="34" charset="0"/>
              <a:buChar char="•"/>
            </a:pPr>
            <a:endParaRPr lang="en-US" dirty="0"/>
          </a:p>
          <a:p>
            <a:pPr marL="457200" lvl="2"/>
            <a:r>
              <a:rPr lang="en-US" dirty="0"/>
              <a:t>“</a:t>
            </a:r>
            <a:r>
              <a:rPr lang="en-US" i="1" dirty="0"/>
              <a:t>evidence that two measures are highly related and consistent with the underlying construct can provide convergent evidence in support of the proposed interpretation of test scores as representing a candidate’s standing on the construct of interest” (p. 5). </a:t>
            </a:r>
          </a:p>
          <a:p>
            <a:pPr marL="342900" indent="-342900">
              <a:buFont typeface="Arial" pitchFamily="34" charset="0"/>
              <a:buChar char="•"/>
            </a:pPr>
            <a:endParaRPr lang="en-US" dirty="0"/>
          </a:p>
          <a:p>
            <a:pPr marL="342900" indent="-342900">
              <a:buFont typeface="Arial" pitchFamily="34" charset="0"/>
              <a:buChar char="•"/>
            </a:pPr>
            <a:r>
              <a:rPr lang="en-US" dirty="0"/>
              <a:t>The Principles also discuss the usefulness of discriminant validity and the value of evidence relating to the internal structure of the test. </a:t>
            </a:r>
          </a:p>
          <a:p>
            <a:pPr marL="342900" indent="-342900">
              <a:buFont typeface="Arial" pitchFamily="34" charset="0"/>
              <a:buChar char="•"/>
            </a:pPr>
            <a:endParaRPr lang="en-US" dirty="0"/>
          </a:p>
          <a:p>
            <a:pPr marL="342900" indent="-342900">
              <a:buFont typeface="Arial" pitchFamily="34" charset="0"/>
              <a:buChar char="•"/>
            </a:pPr>
            <a:r>
              <a:rPr lang="en-US" dirty="0"/>
              <a:t>For example, a high degree of item internal consistency would be supportive of a test argued to represent a single construct.</a:t>
            </a:r>
          </a:p>
        </p:txBody>
      </p:sp>
      <p:sp>
        <p:nvSpPr>
          <p:cNvPr id="2" name="Slide Number Placeholder 1"/>
          <p:cNvSpPr>
            <a:spLocks noGrp="1"/>
          </p:cNvSpPr>
          <p:nvPr>
            <p:ph type="sldNum" sz="quarter" idx="12"/>
          </p:nvPr>
        </p:nvSpPr>
        <p:spPr/>
        <p:txBody>
          <a:bodyPr/>
          <a:lstStyle/>
          <a:p>
            <a:fld id="{639D5A57-F3C3-4C07-9B4B-38AD662B31E0}"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8001000" cy="4739759"/>
          </a:xfrm>
          <a:prstGeom prst="rect">
            <a:avLst/>
          </a:prstGeom>
        </p:spPr>
        <p:txBody>
          <a:bodyPr wrap="square">
            <a:spAutoFit/>
          </a:bodyPr>
          <a:lstStyle/>
          <a:p>
            <a:r>
              <a:rPr lang="en-US" b="1" dirty="0"/>
              <a:t>The </a:t>
            </a:r>
            <a:r>
              <a:rPr lang="en-US" b="1" i="1" dirty="0"/>
              <a:t>Uniform Guidelines </a:t>
            </a:r>
            <a:r>
              <a:rPr lang="en-US" b="1" dirty="0"/>
              <a:t>and its 1950’s perspective on separate “types” of validity</a:t>
            </a:r>
            <a:endParaRPr lang="en-US" sz="1400" dirty="0"/>
          </a:p>
          <a:p>
            <a:pPr marL="342900" indent="-342900"/>
            <a:endParaRPr lang="en-US" sz="1400" dirty="0"/>
          </a:p>
          <a:p>
            <a:pPr marL="342900" indent="-342900"/>
            <a:r>
              <a:rPr lang="en-US" dirty="0"/>
              <a:t>The </a:t>
            </a:r>
            <a:r>
              <a:rPr lang="en-US" dirty="0">
                <a:highlight>
                  <a:srgbClr val="FFFF00"/>
                </a:highlight>
              </a:rPr>
              <a:t>Principles</a:t>
            </a:r>
            <a:r>
              <a:rPr lang="en-US" dirty="0"/>
              <a:t> note that in the early 1950s, three different types of test validity were considered.</a:t>
            </a:r>
          </a:p>
          <a:p>
            <a:pPr marL="342900" indent="-342900">
              <a:buFont typeface="Arial" pitchFamily="34" charset="0"/>
              <a:buChar char="•"/>
            </a:pPr>
            <a:endParaRPr lang="en-US" dirty="0"/>
          </a:p>
          <a:p>
            <a:pPr marL="800100" lvl="1" indent="-342900"/>
            <a:r>
              <a:rPr lang="en-US" dirty="0"/>
              <a:t>1.	Content</a:t>
            </a:r>
          </a:p>
          <a:p>
            <a:pPr marL="800100" lvl="1" indent="-342900"/>
            <a:r>
              <a:rPr lang="en-US" dirty="0"/>
              <a:t>2.	Criterion-related</a:t>
            </a:r>
          </a:p>
          <a:p>
            <a:pPr marL="800100" lvl="1" indent="-342900"/>
            <a:r>
              <a:rPr lang="en-US" dirty="0"/>
              <a:t>3.	Construct. </a:t>
            </a:r>
          </a:p>
          <a:p>
            <a:pPr marL="342900" indent="-342900">
              <a:buFont typeface="Arial" pitchFamily="34" charset="0"/>
              <a:buChar char="•"/>
            </a:pPr>
            <a:endParaRPr lang="en-US" dirty="0"/>
          </a:p>
          <a:p>
            <a:pPr marL="342900" indent="-342900">
              <a:buFont typeface="Arial" pitchFamily="34" charset="0"/>
              <a:buChar char="•"/>
            </a:pPr>
            <a:r>
              <a:rPr lang="en-US" dirty="0"/>
              <a:t>The measurement literature has since adopted the perspective that validity is a unitary concept in which different sources of information can inform inferences about test scores. </a:t>
            </a:r>
          </a:p>
          <a:p>
            <a:pPr marL="342900" indent="-342900">
              <a:buFont typeface="Arial" pitchFamily="34" charset="0"/>
              <a:buChar char="•"/>
            </a:pPr>
            <a:endParaRPr lang="en-US" dirty="0"/>
          </a:p>
          <a:p>
            <a:pPr marL="342900" indent="-342900">
              <a:buFont typeface="Arial" pitchFamily="34" charset="0"/>
              <a:buChar char="•"/>
            </a:pPr>
            <a:r>
              <a:rPr lang="en-US" dirty="0"/>
              <a:t>The Principles emphasize that …</a:t>
            </a:r>
          </a:p>
          <a:p>
            <a:pPr marL="342900" indent="-342900">
              <a:buFont typeface="Arial" pitchFamily="34" charset="0"/>
              <a:buChar char="•"/>
            </a:pPr>
            <a:endParaRPr lang="en-US" dirty="0"/>
          </a:p>
          <a:p>
            <a:pPr lvl="1"/>
            <a:r>
              <a:rPr lang="en-US" i="1" dirty="0"/>
              <a:t>“nearly all information about a selection procedure, and inferences about the resulting scores, contributes to an understanding of its validity.”</a:t>
            </a:r>
          </a:p>
        </p:txBody>
      </p:sp>
      <p:sp>
        <p:nvSpPr>
          <p:cNvPr id="2" name="Slide Number Placeholder 1"/>
          <p:cNvSpPr>
            <a:spLocks noGrp="1"/>
          </p:cNvSpPr>
          <p:nvPr>
            <p:ph type="sldNum" sz="quarter" idx="12"/>
          </p:nvPr>
        </p:nvSpPr>
        <p:spPr/>
        <p:txBody>
          <a:bodyPr/>
          <a:lstStyle/>
          <a:p>
            <a:fld id="{639D5A57-F3C3-4C07-9B4B-38AD662B31E0}"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1977</Words>
  <Application>Microsoft Office PowerPoint</Application>
  <PresentationFormat>On-screen Show (4:3)</PresentationFormat>
  <Paragraphs>226</Paragraphs>
  <Slides>22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The Uniform Guidelines are a Detriment to the Field of Personnel Selection   Michael A. McDaniel Sven Kepes George Banks Virginia Commonwealth University   Paper prepared as a focal article in Industrial and Organizational Psychology: Perspectives on Science and Practice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 test differences indicate?</vt:lpstr>
      <vt:lpstr>Standard Regression Plot</vt:lpstr>
      <vt:lpstr>Single Regression Slope for Two Groups</vt:lpstr>
      <vt:lpstr>Regression – Two Groups with Equal Slopes but Different Intercepts</vt:lpstr>
      <vt:lpstr>Regression Lines with Different Slopes</vt:lpstr>
      <vt:lpstr>Regression Lines with Different Slopes</vt:lpstr>
      <vt:lpstr>Regression Lines with Different Slopes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Uniform Guidelines are a Detriment to the Field of Personnel Selection   Michael A. McDaniel Sven Kepes George Banks Virginia Commonwealth University   Paper prepared as a focal article in Industrial and Organizational Psychology: Perspectives on Science and Practice</dc:title>
  <dc:creator>Peter</dc:creator>
  <cp:lastModifiedBy>Thomas Mitchell</cp:lastModifiedBy>
  <cp:revision>12</cp:revision>
  <dcterms:created xsi:type="dcterms:W3CDTF">2011-09-20T02:18:13Z</dcterms:created>
  <dcterms:modified xsi:type="dcterms:W3CDTF">2019-10-29T15:44:56Z</dcterms:modified>
</cp:coreProperties>
</file>