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handoutMasterIdLst>
    <p:handoutMasterId r:id="rId44"/>
  </p:handoutMasterIdLst>
  <p:sldIdLst>
    <p:sldId id="619" r:id="rId2"/>
    <p:sldId id="524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75" r:id="rId11"/>
    <p:sldId id="591" r:id="rId12"/>
    <p:sldId id="598" r:id="rId13"/>
    <p:sldId id="599" r:id="rId14"/>
    <p:sldId id="600" r:id="rId15"/>
    <p:sldId id="601" r:id="rId16"/>
    <p:sldId id="602" r:id="rId17"/>
    <p:sldId id="603" r:id="rId18"/>
    <p:sldId id="592" r:id="rId19"/>
    <p:sldId id="605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6" r:id="rId28"/>
    <p:sldId id="607" r:id="rId29"/>
    <p:sldId id="618" r:id="rId30"/>
    <p:sldId id="604" r:id="rId31"/>
    <p:sldId id="597" r:id="rId32"/>
    <p:sldId id="596" r:id="rId33"/>
    <p:sldId id="595" r:id="rId34"/>
    <p:sldId id="594" r:id="rId35"/>
    <p:sldId id="593" r:id="rId36"/>
    <p:sldId id="589" r:id="rId37"/>
    <p:sldId id="587" r:id="rId38"/>
    <p:sldId id="588" r:id="rId39"/>
    <p:sldId id="585" r:id="rId40"/>
    <p:sldId id="583" r:id="rId41"/>
    <p:sldId id="584" r:id="rId4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0916F-5E50-4736-AF54-43775EB480FA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F6DE34-CCE1-4131-A22B-97577B5CBE50}">
      <dgm:prSet/>
      <dgm:spPr/>
      <dgm:t>
        <a:bodyPr/>
        <a:lstStyle/>
        <a:p>
          <a:r>
            <a:rPr lang="en-US" dirty="0" smtClean="0"/>
            <a:t>Formal Education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9E6C688-9AE1-4AD7-A05F-56EFD855E6F3}" type="parTrans" cxnId="{D80F6905-4A5B-48B2-9B7D-B0396B79DBC0}">
      <dgm:prSet/>
      <dgm:spPr/>
      <dgm:t>
        <a:bodyPr/>
        <a:lstStyle/>
        <a:p>
          <a:endParaRPr lang="en-US"/>
        </a:p>
      </dgm:t>
    </dgm:pt>
    <dgm:pt modelId="{F4F1D56C-04DA-408F-AC2A-9A782DD7484B}" type="sibTrans" cxnId="{D80F6905-4A5B-48B2-9B7D-B0396B79DBC0}">
      <dgm:prSet/>
      <dgm:spPr/>
      <dgm:t>
        <a:bodyPr/>
        <a:lstStyle/>
        <a:p>
          <a:endParaRPr lang="en-US"/>
        </a:p>
      </dgm:t>
    </dgm:pt>
    <dgm:pt modelId="{C58C4293-0E98-4B94-AC43-5461E97A7588}">
      <dgm:prSet/>
      <dgm:spPr/>
      <dgm:t>
        <a:bodyPr/>
        <a:lstStyle/>
        <a:p>
          <a:r>
            <a:rPr lang="en-US" dirty="0" smtClean="0"/>
            <a:t>Executive Education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3C6CB2A-FD46-4F8B-B3A4-A5C722BAE684}" type="parTrans" cxnId="{A3AE92CC-D4CC-47A5-BA1C-76A73D22F5B9}">
      <dgm:prSet/>
      <dgm:spPr/>
      <dgm:t>
        <a:bodyPr/>
        <a:lstStyle/>
        <a:p>
          <a:endParaRPr lang="en-US"/>
        </a:p>
      </dgm:t>
    </dgm:pt>
    <dgm:pt modelId="{A6C7C6BA-FC6C-4960-8A78-41CDADF584A9}" type="sibTrans" cxnId="{A3AE92CC-D4CC-47A5-BA1C-76A73D22F5B9}">
      <dgm:prSet/>
      <dgm:spPr/>
      <dgm:t>
        <a:bodyPr/>
        <a:lstStyle/>
        <a:p>
          <a:endParaRPr lang="en-US"/>
        </a:p>
      </dgm:t>
    </dgm:pt>
    <dgm:pt modelId="{969DC57F-C2D2-43A0-BC9B-DF909ABEE76F}">
      <dgm:prSet/>
      <dgm:spPr/>
      <dgm:t>
        <a:bodyPr/>
        <a:lstStyle/>
        <a:p>
          <a:r>
            <a:rPr lang="en-US" dirty="0" smtClean="0"/>
            <a:t>Personality Tests 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B3E084C-5F05-4F94-9C4D-DE6C66DC77D7}" type="parTrans" cxnId="{E95A2751-7F77-4BCB-92CF-6C2BFC3D644F}">
      <dgm:prSet/>
      <dgm:spPr/>
      <dgm:t>
        <a:bodyPr/>
        <a:lstStyle/>
        <a:p>
          <a:endParaRPr lang="en-US"/>
        </a:p>
      </dgm:t>
    </dgm:pt>
    <dgm:pt modelId="{818A9A1E-D8F9-46BC-B1D4-4AC35885FED0}" type="sibTrans" cxnId="{E95A2751-7F77-4BCB-92CF-6C2BFC3D644F}">
      <dgm:prSet/>
      <dgm:spPr/>
      <dgm:t>
        <a:bodyPr/>
        <a:lstStyle/>
        <a:p>
          <a:endParaRPr lang="en-US"/>
        </a:p>
      </dgm:t>
    </dgm:pt>
    <dgm:pt modelId="{66684329-079F-41D1-BB75-5267F52A9346}">
      <dgm:prSet/>
      <dgm:spPr/>
      <dgm:t>
        <a:bodyPr/>
        <a:lstStyle/>
        <a:p>
          <a:r>
            <a:rPr lang="en-US" dirty="0" smtClean="0"/>
            <a:t>Assessment Center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A959FBD-BD08-4CDE-90CB-618D757125F6}" type="parTrans" cxnId="{C7A0A8D5-D532-482B-BA2F-D4E53BECD485}">
      <dgm:prSet/>
      <dgm:spPr/>
      <dgm:t>
        <a:bodyPr/>
        <a:lstStyle/>
        <a:p>
          <a:endParaRPr lang="en-US"/>
        </a:p>
      </dgm:t>
    </dgm:pt>
    <dgm:pt modelId="{56CDBE43-C5D3-4628-8700-69F0C0F8A065}" type="sibTrans" cxnId="{C7A0A8D5-D532-482B-BA2F-D4E53BECD485}">
      <dgm:prSet/>
      <dgm:spPr/>
      <dgm:t>
        <a:bodyPr/>
        <a:lstStyle/>
        <a:p>
          <a:endParaRPr lang="en-US"/>
        </a:p>
      </dgm:t>
    </dgm:pt>
    <dgm:pt modelId="{9B1AB7C9-6922-4B58-834F-B23F53244DCA}">
      <dgm:prSet/>
      <dgm:spPr/>
      <dgm:t>
        <a:bodyPr/>
        <a:lstStyle/>
        <a:p>
          <a:r>
            <a:rPr lang="en-US" dirty="0" smtClean="0"/>
            <a:t>Performance Appraisal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0F4D1F1-9F70-4A8B-93F3-052A060B1FB8}" type="parTrans" cxnId="{F9DE2DC5-11D3-472F-9816-140DA307B793}">
      <dgm:prSet/>
      <dgm:spPr/>
      <dgm:t>
        <a:bodyPr/>
        <a:lstStyle/>
        <a:p>
          <a:endParaRPr lang="en-US"/>
        </a:p>
      </dgm:t>
    </dgm:pt>
    <dgm:pt modelId="{BFAC8859-CB94-47F1-8E23-01C652A6E26A}" type="sibTrans" cxnId="{F9DE2DC5-11D3-472F-9816-140DA307B793}">
      <dgm:prSet/>
      <dgm:spPr/>
      <dgm:t>
        <a:bodyPr/>
        <a:lstStyle/>
        <a:p>
          <a:endParaRPr lang="en-US"/>
        </a:p>
      </dgm:t>
    </dgm:pt>
    <dgm:pt modelId="{6DA6B05F-024F-4C53-81DA-76DA44A7413B}">
      <dgm:prSet/>
      <dgm:spPr/>
      <dgm:t>
        <a:bodyPr/>
        <a:lstStyle/>
        <a:p>
          <a:r>
            <a:rPr lang="en-US" dirty="0" smtClean="0"/>
            <a:t>360-Degree Feedback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363906F-0CA2-4033-B4A3-87D44CE9B570}" type="parTrans" cxnId="{E40E0B64-EC8E-4AA9-86FF-1467DB4F2E29}">
      <dgm:prSet/>
      <dgm:spPr/>
      <dgm:t>
        <a:bodyPr/>
        <a:lstStyle/>
        <a:p>
          <a:endParaRPr lang="en-US"/>
        </a:p>
      </dgm:t>
    </dgm:pt>
    <dgm:pt modelId="{88DE8729-EE1C-4A44-AB62-7BA63BF9C284}" type="sibTrans" cxnId="{E40E0B64-EC8E-4AA9-86FF-1467DB4F2E29}">
      <dgm:prSet/>
      <dgm:spPr/>
      <dgm:t>
        <a:bodyPr/>
        <a:lstStyle/>
        <a:p>
          <a:endParaRPr lang="en-US"/>
        </a:p>
      </dgm:t>
    </dgm:pt>
    <dgm:pt modelId="{09CCA119-88D6-4934-A251-EEB2CA1F52C9}">
      <dgm:prSet/>
      <dgm:spPr/>
      <dgm:t>
        <a:bodyPr/>
        <a:lstStyle/>
        <a:p>
          <a:r>
            <a:rPr lang="en-US" dirty="0" smtClean="0"/>
            <a:t>Enlarging the Current Job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8C6605D-3EA7-4652-BB40-836C74E70B74}" type="parTrans" cxnId="{C3F25B14-D8E0-4E99-84D1-4304B0567424}">
      <dgm:prSet/>
      <dgm:spPr/>
      <dgm:t>
        <a:bodyPr/>
        <a:lstStyle/>
        <a:p>
          <a:endParaRPr lang="en-US"/>
        </a:p>
      </dgm:t>
    </dgm:pt>
    <dgm:pt modelId="{FF9F8EC0-C400-4498-9150-8B4EE78DD101}" type="sibTrans" cxnId="{C3F25B14-D8E0-4E99-84D1-4304B0567424}">
      <dgm:prSet/>
      <dgm:spPr/>
      <dgm:t>
        <a:bodyPr/>
        <a:lstStyle/>
        <a:p>
          <a:endParaRPr lang="en-US"/>
        </a:p>
      </dgm:t>
    </dgm:pt>
    <dgm:pt modelId="{CA4EAABA-5C9D-4BDB-8DD0-EAC1CB392106}">
      <dgm:prSet/>
      <dgm:spPr/>
      <dgm:t>
        <a:bodyPr/>
        <a:lstStyle/>
        <a:p>
          <a:r>
            <a:rPr lang="en-US" dirty="0" smtClean="0"/>
            <a:t>Job Rotation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41625DD-C5F3-44C8-A60C-3A0CD57FADCE}" type="parTrans" cxnId="{6D452E80-D329-4767-ABC0-716917E4CD23}">
      <dgm:prSet/>
      <dgm:spPr/>
      <dgm:t>
        <a:bodyPr/>
        <a:lstStyle/>
        <a:p>
          <a:endParaRPr lang="en-US"/>
        </a:p>
      </dgm:t>
    </dgm:pt>
    <dgm:pt modelId="{197C3377-C61D-42E0-8FD1-398F2B1A7217}" type="sibTrans" cxnId="{6D452E80-D329-4767-ABC0-716917E4CD23}">
      <dgm:prSet/>
      <dgm:spPr/>
      <dgm:t>
        <a:bodyPr/>
        <a:lstStyle/>
        <a:p>
          <a:endParaRPr lang="en-US"/>
        </a:p>
      </dgm:t>
    </dgm:pt>
    <dgm:pt modelId="{C5FF9CD4-1D76-4ABE-9FB8-5DA3E763888B}">
      <dgm:prSet/>
      <dgm:spPr/>
      <dgm:t>
        <a:bodyPr/>
        <a:lstStyle/>
        <a:p>
          <a:r>
            <a:rPr lang="en-US" dirty="0" smtClean="0"/>
            <a:t>Lateral Moves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201A3C-0B1A-4D7D-87A8-7BAC132DCB69}" type="parTrans" cxnId="{321BBE76-C817-471D-9930-3FF730415116}">
      <dgm:prSet/>
      <dgm:spPr/>
      <dgm:t>
        <a:bodyPr/>
        <a:lstStyle/>
        <a:p>
          <a:endParaRPr lang="en-US"/>
        </a:p>
      </dgm:t>
    </dgm:pt>
    <dgm:pt modelId="{4B73C31E-1FF1-4A3A-BBE1-5601141C4112}" type="sibTrans" cxnId="{321BBE76-C817-471D-9930-3FF730415116}">
      <dgm:prSet/>
      <dgm:spPr/>
      <dgm:t>
        <a:bodyPr/>
        <a:lstStyle/>
        <a:p>
          <a:endParaRPr lang="en-US"/>
        </a:p>
      </dgm:t>
    </dgm:pt>
    <dgm:pt modelId="{59744F94-07FF-4993-B451-72E3688627D7}">
      <dgm:prSet/>
      <dgm:spPr/>
      <dgm:t>
        <a:bodyPr/>
        <a:lstStyle/>
        <a:p>
          <a:r>
            <a:rPr lang="en-US" dirty="0" smtClean="0"/>
            <a:t>Transfers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7F69D05-16E1-4B64-B9B2-C0EF31E66731}" type="parTrans" cxnId="{106184E4-729B-4428-9ABE-EB1A6797C380}">
      <dgm:prSet/>
      <dgm:spPr/>
      <dgm:t>
        <a:bodyPr/>
        <a:lstStyle/>
        <a:p>
          <a:endParaRPr lang="en-US"/>
        </a:p>
      </dgm:t>
    </dgm:pt>
    <dgm:pt modelId="{F098E16F-9175-41AB-A547-C549208AA8C7}" type="sibTrans" cxnId="{106184E4-729B-4428-9ABE-EB1A6797C380}">
      <dgm:prSet/>
      <dgm:spPr/>
      <dgm:t>
        <a:bodyPr/>
        <a:lstStyle/>
        <a:p>
          <a:endParaRPr lang="en-US"/>
        </a:p>
      </dgm:t>
    </dgm:pt>
    <dgm:pt modelId="{FA002253-3E17-46FB-9133-F816C85C936E}">
      <dgm:prSet/>
      <dgm:spPr/>
      <dgm:t>
        <a:bodyPr/>
        <a:lstStyle/>
        <a:p>
          <a:r>
            <a:rPr lang="en-US" dirty="0" smtClean="0"/>
            <a:t>Promotions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0224F32-AC3A-4CD3-8D30-B6046FC16FA8}" type="parTrans" cxnId="{848B4584-2ED9-443C-AD7D-20D7B6DF5331}">
      <dgm:prSet/>
      <dgm:spPr/>
      <dgm:t>
        <a:bodyPr/>
        <a:lstStyle/>
        <a:p>
          <a:endParaRPr lang="en-US"/>
        </a:p>
      </dgm:t>
    </dgm:pt>
    <dgm:pt modelId="{DA701C29-93EB-4248-B879-8147E7DED54F}" type="sibTrans" cxnId="{848B4584-2ED9-443C-AD7D-20D7B6DF5331}">
      <dgm:prSet/>
      <dgm:spPr/>
      <dgm:t>
        <a:bodyPr/>
        <a:lstStyle/>
        <a:p>
          <a:endParaRPr lang="en-US"/>
        </a:p>
      </dgm:t>
    </dgm:pt>
    <dgm:pt modelId="{834C3A2B-DFE7-4132-8D30-CE1B559FDE43}">
      <dgm:prSet/>
      <dgm:spPr/>
      <dgm:t>
        <a:bodyPr/>
        <a:lstStyle/>
        <a:p>
          <a:r>
            <a:rPr lang="en-US" dirty="0" smtClean="0"/>
            <a:t>Downward Moves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40636C5-EBCE-47FC-8343-69A82802EBE8}" type="parTrans" cxnId="{B2D67E50-29EF-4EB8-A3FA-F9B39182763A}">
      <dgm:prSet/>
      <dgm:spPr/>
      <dgm:t>
        <a:bodyPr/>
        <a:lstStyle/>
        <a:p>
          <a:endParaRPr lang="en-US"/>
        </a:p>
      </dgm:t>
    </dgm:pt>
    <dgm:pt modelId="{4F29A36E-407F-44B1-AC87-F1117CCF04D5}" type="sibTrans" cxnId="{B2D67E50-29EF-4EB8-A3FA-F9B39182763A}">
      <dgm:prSet/>
      <dgm:spPr/>
      <dgm:t>
        <a:bodyPr/>
        <a:lstStyle/>
        <a:p>
          <a:endParaRPr lang="en-US"/>
        </a:p>
      </dgm:t>
    </dgm:pt>
    <dgm:pt modelId="{BC0EA273-26C9-467F-9D32-5AA95C6A5E32}">
      <dgm:prSet/>
      <dgm:spPr/>
      <dgm:t>
        <a:bodyPr/>
        <a:lstStyle/>
        <a:p>
          <a:r>
            <a:rPr lang="en-US" dirty="0" smtClean="0"/>
            <a:t>Temporary Assignments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3A7A868-2AEC-4B59-9C4D-9CACF6AD6CD4}" type="parTrans" cxnId="{342008F6-304B-4FBB-8DA2-83C2D7058838}">
      <dgm:prSet/>
      <dgm:spPr/>
      <dgm:t>
        <a:bodyPr/>
        <a:lstStyle/>
        <a:p>
          <a:endParaRPr lang="en-US"/>
        </a:p>
      </dgm:t>
    </dgm:pt>
    <dgm:pt modelId="{A0939F27-0323-4FEC-AF3A-E1D20D9F2072}" type="sibTrans" cxnId="{342008F6-304B-4FBB-8DA2-83C2D7058838}">
      <dgm:prSet/>
      <dgm:spPr/>
      <dgm:t>
        <a:bodyPr/>
        <a:lstStyle/>
        <a:p>
          <a:endParaRPr lang="en-US"/>
        </a:p>
      </dgm:t>
    </dgm:pt>
    <dgm:pt modelId="{FC672AB1-3A53-4FFF-B1BD-980C5E1CD723}">
      <dgm:prSet/>
      <dgm:spPr/>
      <dgm:t>
        <a:bodyPr/>
        <a:lstStyle/>
        <a:p>
          <a:r>
            <a:rPr lang="en-US" dirty="0" smtClean="0"/>
            <a:t>Volunteer Work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B48A559-2AF3-4314-8A22-7A8B3188E32D}" type="parTrans" cxnId="{E86AF965-65F7-491D-96DF-0BE0C08D742B}">
      <dgm:prSet/>
      <dgm:spPr/>
      <dgm:t>
        <a:bodyPr/>
        <a:lstStyle/>
        <a:p>
          <a:endParaRPr lang="en-US"/>
        </a:p>
      </dgm:t>
    </dgm:pt>
    <dgm:pt modelId="{06DFE8C6-D7BD-447E-B217-4600AEF0EE7E}" type="sibTrans" cxnId="{E86AF965-65F7-491D-96DF-0BE0C08D742B}">
      <dgm:prSet/>
      <dgm:spPr/>
      <dgm:t>
        <a:bodyPr/>
        <a:lstStyle/>
        <a:p>
          <a:endParaRPr lang="en-US"/>
        </a:p>
      </dgm:t>
    </dgm:pt>
    <dgm:pt modelId="{465335BE-8A19-4ED6-9303-46DE11A2742A}">
      <dgm:prSet/>
      <dgm:spPr/>
      <dgm:t>
        <a:bodyPr/>
        <a:lstStyle/>
        <a:p>
          <a:r>
            <a:rPr lang="en-US" dirty="0" smtClean="0"/>
            <a:t>Sabbaticals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5471701-F7A3-4711-BBAC-29BA597FC969}" type="parTrans" cxnId="{36FB5705-D261-4C89-9F97-EEC51B58F215}">
      <dgm:prSet/>
      <dgm:spPr/>
      <dgm:t>
        <a:bodyPr/>
        <a:lstStyle/>
        <a:p>
          <a:endParaRPr lang="en-US"/>
        </a:p>
      </dgm:t>
    </dgm:pt>
    <dgm:pt modelId="{04B2F7C4-326B-4A09-943C-24EB8FE02E7D}" type="sibTrans" cxnId="{36FB5705-D261-4C89-9F97-EEC51B58F215}">
      <dgm:prSet/>
      <dgm:spPr/>
      <dgm:t>
        <a:bodyPr/>
        <a:lstStyle/>
        <a:p>
          <a:endParaRPr lang="en-US"/>
        </a:p>
      </dgm:t>
    </dgm:pt>
    <dgm:pt modelId="{BA1A0C4D-F2C6-4E42-9ABC-7BA8386630EE}">
      <dgm:prSet/>
      <dgm:spPr/>
      <dgm:t>
        <a:bodyPr/>
        <a:lstStyle/>
        <a:p>
          <a:r>
            <a:rPr lang="en-US" dirty="0" smtClean="0"/>
            <a:t>Mentoring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97CF63A-5AEF-4904-B9ED-C4301E4E822A}" type="parTrans" cxnId="{E01E470A-393F-48E0-8128-395F6B98213F}">
      <dgm:prSet/>
      <dgm:spPr/>
      <dgm:t>
        <a:bodyPr/>
        <a:lstStyle/>
        <a:p>
          <a:endParaRPr lang="en-US"/>
        </a:p>
      </dgm:t>
    </dgm:pt>
    <dgm:pt modelId="{02A5F3F5-EEC9-43A9-86C5-5076669AA61F}" type="sibTrans" cxnId="{E01E470A-393F-48E0-8128-395F6B98213F}">
      <dgm:prSet/>
      <dgm:spPr/>
      <dgm:t>
        <a:bodyPr/>
        <a:lstStyle/>
        <a:p>
          <a:endParaRPr lang="en-US"/>
        </a:p>
      </dgm:t>
    </dgm:pt>
    <dgm:pt modelId="{2A8973EE-578C-4276-BC3A-FB0166DA0198}">
      <dgm:prSet/>
      <dgm:spPr/>
      <dgm:t>
        <a:bodyPr/>
        <a:lstStyle/>
        <a:p>
          <a:r>
            <a:rPr lang="en-US" dirty="0" smtClean="0"/>
            <a:t>Coaching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CA715BA-5B62-445A-A9F5-B73948A853B7}" type="parTrans" cxnId="{97D650C5-BFA9-41D4-822B-743613E04B8A}">
      <dgm:prSet/>
      <dgm:spPr/>
      <dgm:t>
        <a:bodyPr/>
        <a:lstStyle/>
        <a:p>
          <a:endParaRPr lang="en-US"/>
        </a:p>
      </dgm:t>
    </dgm:pt>
    <dgm:pt modelId="{12B6B0B0-5D8B-4333-8053-BC4747E12961}" type="sibTrans" cxnId="{97D650C5-BFA9-41D4-822B-743613E04B8A}">
      <dgm:prSet/>
      <dgm:spPr/>
      <dgm:t>
        <a:bodyPr/>
        <a:lstStyle/>
        <a:p>
          <a:endParaRPr lang="en-US"/>
        </a:p>
      </dgm:t>
    </dgm:pt>
    <dgm:pt modelId="{A63237F5-A540-4E09-A8D5-C001600A528E}">
      <dgm:prSet/>
      <dgm:spPr/>
      <dgm:t>
        <a:bodyPr/>
        <a:lstStyle/>
        <a:p>
          <a:r>
            <a:rPr lang="en-US" dirty="0" smtClean="0"/>
            <a:t>Succession Planning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A1997EF-6FD0-4D9D-A27A-B6B20D43CA6D}" type="parTrans" cxnId="{43063FD5-7568-4F61-908F-A69EDA4B440D}">
      <dgm:prSet/>
      <dgm:spPr/>
      <dgm:t>
        <a:bodyPr/>
        <a:lstStyle/>
        <a:p>
          <a:endParaRPr lang="en-US"/>
        </a:p>
      </dgm:t>
    </dgm:pt>
    <dgm:pt modelId="{18200932-F471-4451-93CE-534465BA71E0}" type="sibTrans" cxnId="{43063FD5-7568-4F61-908F-A69EDA4B440D}">
      <dgm:prSet/>
      <dgm:spPr/>
      <dgm:t>
        <a:bodyPr/>
        <a:lstStyle/>
        <a:p>
          <a:endParaRPr lang="en-US"/>
        </a:p>
      </dgm:t>
    </dgm:pt>
    <dgm:pt modelId="{A1516013-0E6A-4F2B-97F0-BCED9687E25C}" type="pres">
      <dgm:prSet presAssocID="{58F0916F-5E50-4736-AF54-43775EB480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BB219-1EE8-45D5-AB48-80DC445D481B}" type="pres">
      <dgm:prSet presAssocID="{25F6DE34-CCE1-4131-A22B-97577B5CBE50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CC89E-E29A-4D43-8578-5D55FC5E1220}" type="pres">
      <dgm:prSet presAssocID="{F4F1D56C-04DA-408F-AC2A-9A782DD7484B}" presName="sibTrans" presStyleCnt="0"/>
      <dgm:spPr/>
      <dgm:t>
        <a:bodyPr/>
        <a:lstStyle/>
        <a:p>
          <a:endParaRPr lang="en-US"/>
        </a:p>
      </dgm:t>
    </dgm:pt>
    <dgm:pt modelId="{A39CADF0-72D6-4AFF-8BCD-5A71E2950BC2}" type="pres">
      <dgm:prSet presAssocID="{C58C4293-0E98-4B94-AC43-5461E97A7588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7806E-016E-40B4-829F-FF71AF8D90DE}" type="pres">
      <dgm:prSet presAssocID="{A6C7C6BA-FC6C-4960-8A78-41CDADF584A9}" presName="sibTrans" presStyleCnt="0"/>
      <dgm:spPr/>
      <dgm:t>
        <a:bodyPr/>
        <a:lstStyle/>
        <a:p>
          <a:endParaRPr lang="en-US"/>
        </a:p>
      </dgm:t>
    </dgm:pt>
    <dgm:pt modelId="{5FACAE0C-E411-43A0-A2FC-B2BC05CC8593}" type="pres">
      <dgm:prSet presAssocID="{969DC57F-C2D2-43A0-BC9B-DF909ABEE76F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C4DB9-2EC5-497E-8274-9F5D9F151A13}" type="pres">
      <dgm:prSet presAssocID="{818A9A1E-D8F9-46BC-B1D4-4AC35885FED0}" presName="sibTrans" presStyleCnt="0"/>
      <dgm:spPr/>
      <dgm:t>
        <a:bodyPr/>
        <a:lstStyle/>
        <a:p>
          <a:endParaRPr lang="en-US"/>
        </a:p>
      </dgm:t>
    </dgm:pt>
    <dgm:pt modelId="{F76A3931-1E50-42A7-B4B2-FE5826B98084}" type="pres">
      <dgm:prSet presAssocID="{66684329-079F-41D1-BB75-5267F52A9346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E123D-FBDF-4568-B161-0A9BD4FDE190}" type="pres">
      <dgm:prSet presAssocID="{56CDBE43-C5D3-4628-8700-69F0C0F8A065}" presName="sibTrans" presStyleCnt="0"/>
      <dgm:spPr/>
      <dgm:t>
        <a:bodyPr/>
        <a:lstStyle/>
        <a:p>
          <a:endParaRPr lang="en-US"/>
        </a:p>
      </dgm:t>
    </dgm:pt>
    <dgm:pt modelId="{91C0BEF7-87CF-4B2E-868D-6259707ABB6C}" type="pres">
      <dgm:prSet presAssocID="{9B1AB7C9-6922-4B58-834F-B23F53244DCA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AC8C8-8B41-482A-A314-9C439AA20C1B}" type="pres">
      <dgm:prSet presAssocID="{BFAC8859-CB94-47F1-8E23-01C652A6E26A}" presName="sibTrans" presStyleCnt="0"/>
      <dgm:spPr/>
      <dgm:t>
        <a:bodyPr/>
        <a:lstStyle/>
        <a:p>
          <a:endParaRPr lang="en-US"/>
        </a:p>
      </dgm:t>
    </dgm:pt>
    <dgm:pt modelId="{707258E7-3536-4854-A8FB-CADB1CE12D09}" type="pres">
      <dgm:prSet presAssocID="{6DA6B05F-024F-4C53-81DA-76DA44A7413B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EB3E-7C06-43D9-806C-1E7952019C1D}" type="pres">
      <dgm:prSet presAssocID="{88DE8729-EE1C-4A44-AB62-7BA63BF9C284}" presName="sibTrans" presStyleCnt="0"/>
      <dgm:spPr/>
      <dgm:t>
        <a:bodyPr/>
        <a:lstStyle/>
        <a:p>
          <a:endParaRPr lang="en-US"/>
        </a:p>
      </dgm:t>
    </dgm:pt>
    <dgm:pt modelId="{CA70B1F4-F8E2-4942-B736-21DC66436CC4}" type="pres">
      <dgm:prSet presAssocID="{09CCA119-88D6-4934-A251-EEB2CA1F52C9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F3B03-8BC4-43E3-8F49-279A89BBD807}" type="pres">
      <dgm:prSet presAssocID="{FF9F8EC0-C400-4498-9150-8B4EE78DD101}" presName="sibTrans" presStyleCnt="0"/>
      <dgm:spPr/>
      <dgm:t>
        <a:bodyPr/>
        <a:lstStyle/>
        <a:p>
          <a:endParaRPr lang="en-US"/>
        </a:p>
      </dgm:t>
    </dgm:pt>
    <dgm:pt modelId="{21AC4B41-9923-48C8-8BCE-75B7FF0B474E}" type="pres">
      <dgm:prSet presAssocID="{CA4EAABA-5C9D-4BDB-8DD0-EAC1CB392106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91976-BFBB-42E6-86C6-51FDC8115C13}" type="pres">
      <dgm:prSet presAssocID="{197C3377-C61D-42E0-8FD1-398F2B1A7217}" presName="sibTrans" presStyleCnt="0"/>
      <dgm:spPr/>
      <dgm:t>
        <a:bodyPr/>
        <a:lstStyle/>
        <a:p>
          <a:endParaRPr lang="en-US"/>
        </a:p>
      </dgm:t>
    </dgm:pt>
    <dgm:pt modelId="{A7F52425-0282-444A-8F36-F24694EA8F1F}" type="pres">
      <dgm:prSet presAssocID="{C5FF9CD4-1D76-4ABE-9FB8-5DA3E763888B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95567-7750-4CAB-8863-47538DD377CB}" type="pres">
      <dgm:prSet presAssocID="{4B73C31E-1FF1-4A3A-BBE1-5601141C4112}" presName="sibTrans" presStyleCnt="0"/>
      <dgm:spPr/>
      <dgm:t>
        <a:bodyPr/>
        <a:lstStyle/>
        <a:p>
          <a:endParaRPr lang="en-US"/>
        </a:p>
      </dgm:t>
    </dgm:pt>
    <dgm:pt modelId="{6B66C1A4-D3D7-4359-9C68-7F01632A2957}" type="pres">
      <dgm:prSet presAssocID="{59744F94-07FF-4993-B451-72E3688627D7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8E865-661A-4327-BC7A-BD73F8C244E8}" type="pres">
      <dgm:prSet presAssocID="{F098E16F-9175-41AB-A547-C549208AA8C7}" presName="sibTrans" presStyleCnt="0"/>
      <dgm:spPr/>
      <dgm:t>
        <a:bodyPr/>
        <a:lstStyle/>
        <a:p>
          <a:endParaRPr lang="en-US"/>
        </a:p>
      </dgm:t>
    </dgm:pt>
    <dgm:pt modelId="{79BB0E7E-70C3-48E1-9C74-2CD9D6DF7325}" type="pres">
      <dgm:prSet presAssocID="{FA002253-3E17-46FB-9133-F816C85C936E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78D6-C12B-4C15-928D-8598A789A2B4}" type="pres">
      <dgm:prSet presAssocID="{DA701C29-93EB-4248-B879-8147E7DED54F}" presName="sibTrans" presStyleCnt="0"/>
      <dgm:spPr/>
      <dgm:t>
        <a:bodyPr/>
        <a:lstStyle/>
        <a:p>
          <a:endParaRPr lang="en-US"/>
        </a:p>
      </dgm:t>
    </dgm:pt>
    <dgm:pt modelId="{8408773D-91EE-4732-9FE6-851CA9497C43}" type="pres">
      <dgm:prSet presAssocID="{834C3A2B-DFE7-4132-8D30-CE1B559FDE43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F6A60-5021-4FB8-B4FD-EFEDCECAFDFF}" type="pres">
      <dgm:prSet presAssocID="{4F29A36E-407F-44B1-AC87-F1117CCF04D5}" presName="sibTrans" presStyleCnt="0"/>
      <dgm:spPr/>
      <dgm:t>
        <a:bodyPr/>
        <a:lstStyle/>
        <a:p>
          <a:endParaRPr lang="en-US"/>
        </a:p>
      </dgm:t>
    </dgm:pt>
    <dgm:pt modelId="{35881F8C-2319-451A-AD42-21BAD3284A9A}" type="pres">
      <dgm:prSet presAssocID="{BC0EA273-26C9-467F-9D32-5AA95C6A5E32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EF4AB-85D1-413A-A970-E30E90682C01}" type="pres">
      <dgm:prSet presAssocID="{A0939F27-0323-4FEC-AF3A-E1D20D9F2072}" presName="sibTrans" presStyleCnt="0"/>
      <dgm:spPr/>
      <dgm:t>
        <a:bodyPr/>
        <a:lstStyle/>
        <a:p>
          <a:endParaRPr lang="en-US"/>
        </a:p>
      </dgm:t>
    </dgm:pt>
    <dgm:pt modelId="{98EEA8CA-2B1A-4E7D-91AD-510C1FCFBBF6}" type="pres">
      <dgm:prSet presAssocID="{FC672AB1-3A53-4FFF-B1BD-980C5E1CD723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4004-3361-4462-BD11-C4FD48CD0BF3}" type="pres">
      <dgm:prSet presAssocID="{06DFE8C6-D7BD-447E-B217-4600AEF0EE7E}" presName="sibTrans" presStyleCnt="0"/>
      <dgm:spPr/>
      <dgm:t>
        <a:bodyPr/>
        <a:lstStyle/>
        <a:p>
          <a:endParaRPr lang="en-US"/>
        </a:p>
      </dgm:t>
    </dgm:pt>
    <dgm:pt modelId="{C81112B0-E847-4930-9D3C-A2680C920AAA}" type="pres">
      <dgm:prSet presAssocID="{465335BE-8A19-4ED6-9303-46DE11A2742A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12624-01F2-4F0F-B284-3DE394110E98}" type="pres">
      <dgm:prSet presAssocID="{04B2F7C4-326B-4A09-943C-24EB8FE02E7D}" presName="sibTrans" presStyleCnt="0"/>
      <dgm:spPr/>
      <dgm:t>
        <a:bodyPr/>
        <a:lstStyle/>
        <a:p>
          <a:endParaRPr lang="en-US"/>
        </a:p>
      </dgm:t>
    </dgm:pt>
    <dgm:pt modelId="{982D185E-74CC-492F-ABAA-E4579BE53846}" type="pres">
      <dgm:prSet presAssocID="{BA1A0C4D-F2C6-4E42-9ABC-7BA8386630EE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46DF4-E282-4758-938F-56D81B0056F2}" type="pres">
      <dgm:prSet presAssocID="{02A5F3F5-EEC9-43A9-86C5-5076669AA61F}" presName="sibTrans" presStyleCnt="0"/>
      <dgm:spPr/>
      <dgm:t>
        <a:bodyPr/>
        <a:lstStyle/>
        <a:p>
          <a:endParaRPr lang="en-US"/>
        </a:p>
      </dgm:t>
    </dgm:pt>
    <dgm:pt modelId="{FA38A695-4350-4E19-8D6A-CD88A59D6BF0}" type="pres">
      <dgm:prSet presAssocID="{2A8973EE-578C-4276-BC3A-FB0166DA0198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F601C-ED17-4705-AAEC-50C4AC8E1225}" type="pres">
      <dgm:prSet presAssocID="{12B6B0B0-5D8B-4333-8053-BC4747E12961}" presName="sibTrans" presStyleCnt="0"/>
      <dgm:spPr/>
      <dgm:t>
        <a:bodyPr/>
        <a:lstStyle/>
        <a:p>
          <a:endParaRPr lang="en-US"/>
        </a:p>
      </dgm:t>
    </dgm:pt>
    <dgm:pt modelId="{2F8F1431-ACB5-4661-848B-BE0B923C9A2F}" type="pres">
      <dgm:prSet presAssocID="{A63237F5-A540-4E09-A8D5-C001600A528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08055-226C-432F-808A-59E74745ADFE}" type="presOf" srcId="{CA4EAABA-5C9D-4BDB-8DD0-EAC1CB392106}" destId="{21AC4B41-9923-48C8-8BCE-75B7FF0B474E}" srcOrd="0" destOrd="0" presId="urn:microsoft.com/office/officeart/2005/8/layout/default"/>
    <dgm:cxn modelId="{7C09B89F-4442-400B-98F6-CF48D663F4CD}" type="presOf" srcId="{66684329-079F-41D1-BB75-5267F52A9346}" destId="{F76A3931-1E50-42A7-B4B2-FE5826B98084}" srcOrd="0" destOrd="0" presId="urn:microsoft.com/office/officeart/2005/8/layout/default"/>
    <dgm:cxn modelId="{848B4584-2ED9-443C-AD7D-20D7B6DF5331}" srcId="{58F0916F-5E50-4736-AF54-43775EB480FA}" destId="{FA002253-3E17-46FB-9133-F816C85C936E}" srcOrd="10" destOrd="0" parTransId="{60224F32-AC3A-4CD3-8D30-B6046FC16FA8}" sibTransId="{DA701C29-93EB-4248-B879-8147E7DED54F}"/>
    <dgm:cxn modelId="{A6502678-01D3-47FA-8B58-49E24A67D08F}" type="presOf" srcId="{FC672AB1-3A53-4FFF-B1BD-980C5E1CD723}" destId="{98EEA8CA-2B1A-4E7D-91AD-510C1FCFBBF6}" srcOrd="0" destOrd="0" presId="urn:microsoft.com/office/officeart/2005/8/layout/default"/>
    <dgm:cxn modelId="{43063FD5-7568-4F61-908F-A69EDA4B440D}" srcId="{58F0916F-5E50-4736-AF54-43775EB480FA}" destId="{A63237F5-A540-4E09-A8D5-C001600A528E}" srcOrd="17" destOrd="0" parTransId="{1A1997EF-6FD0-4D9D-A27A-B6B20D43CA6D}" sibTransId="{18200932-F471-4451-93CE-534465BA71E0}"/>
    <dgm:cxn modelId="{B00058F5-2CC9-4AE5-A667-EF7F3E46B77C}" type="presOf" srcId="{C5FF9CD4-1D76-4ABE-9FB8-5DA3E763888B}" destId="{A7F52425-0282-444A-8F36-F24694EA8F1F}" srcOrd="0" destOrd="0" presId="urn:microsoft.com/office/officeart/2005/8/layout/default"/>
    <dgm:cxn modelId="{A3C35285-B18C-468F-B5DE-BD3D1D1DAC58}" type="presOf" srcId="{969DC57F-C2D2-43A0-BC9B-DF909ABEE76F}" destId="{5FACAE0C-E411-43A0-A2FC-B2BC05CC8593}" srcOrd="0" destOrd="0" presId="urn:microsoft.com/office/officeart/2005/8/layout/default"/>
    <dgm:cxn modelId="{BBEBFBB5-ECA1-49AE-9A7C-95A4A0E26AEA}" type="presOf" srcId="{C58C4293-0E98-4B94-AC43-5461E97A7588}" destId="{A39CADF0-72D6-4AFF-8BCD-5A71E2950BC2}" srcOrd="0" destOrd="0" presId="urn:microsoft.com/office/officeart/2005/8/layout/default"/>
    <dgm:cxn modelId="{703D3EF5-471B-4A55-A1E3-2D398829FD7C}" type="presOf" srcId="{BC0EA273-26C9-467F-9D32-5AA95C6A5E32}" destId="{35881F8C-2319-451A-AD42-21BAD3284A9A}" srcOrd="0" destOrd="0" presId="urn:microsoft.com/office/officeart/2005/8/layout/default"/>
    <dgm:cxn modelId="{97D650C5-BFA9-41D4-822B-743613E04B8A}" srcId="{58F0916F-5E50-4736-AF54-43775EB480FA}" destId="{2A8973EE-578C-4276-BC3A-FB0166DA0198}" srcOrd="16" destOrd="0" parTransId="{DCA715BA-5B62-445A-A9F5-B73948A853B7}" sibTransId="{12B6B0B0-5D8B-4333-8053-BC4747E12961}"/>
    <dgm:cxn modelId="{06EE4437-AB30-4856-857A-DBA378794259}" type="presOf" srcId="{58F0916F-5E50-4736-AF54-43775EB480FA}" destId="{A1516013-0E6A-4F2B-97F0-BCED9687E25C}" srcOrd="0" destOrd="0" presId="urn:microsoft.com/office/officeart/2005/8/layout/default"/>
    <dgm:cxn modelId="{321BBE76-C817-471D-9930-3FF730415116}" srcId="{58F0916F-5E50-4736-AF54-43775EB480FA}" destId="{C5FF9CD4-1D76-4ABE-9FB8-5DA3E763888B}" srcOrd="8" destOrd="0" parTransId="{62201A3C-0B1A-4D7D-87A8-7BAC132DCB69}" sibTransId="{4B73C31E-1FF1-4A3A-BBE1-5601141C4112}"/>
    <dgm:cxn modelId="{D80F6905-4A5B-48B2-9B7D-B0396B79DBC0}" srcId="{58F0916F-5E50-4736-AF54-43775EB480FA}" destId="{25F6DE34-CCE1-4131-A22B-97577B5CBE50}" srcOrd="0" destOrd="0" parTransId="{49E6C688-9AE1-4AD7-A05F-56EFD855E6F3}" sibTransId="{F4F1D56C-04DA-408F-AC2A-9A782DD7484B}"/>
    <dgm:cxn modelId="{342008F6-304B-4FBB-8DA2-83C2D7058838}" srcId="{58F0916F-5E50-4736-AF54-43775EB480FA}" destId="{BC0EA273-26C9-467F-9D32-5AA95C6A5E32}" srcOrd="12" destOrd="0" parTransId="{C3A7A868-2AEC-4B59-9C4D-9CACF6AD6CD4}" sibTransId="{A0939F27-0323-4FEC-AF3A-E1D20D9F2072}"/>
    <dgm:cxn modelId="{36FB5705-D261-4C89-9F97-EEC51B58F215}" srcId="{58F0916F-5E50-4736-AF54-43775EB480FA}" destId="{465335BE-8A19-4ED6-9303-46DE11A2742A}" srcOrd="14" destOrd="0" parTransId="{85471701-F7A3-4711-BBAC-29BA597FC969}" sibTransId="{04B2F7C4-326B-4A09-943C-24EB8FE02E7D}"/>
    <dgm:cxn modelId="{22C16713-794A-4807-B37F-E6F5772A7723}" type="presOf" srcId="{FA002253-3E17-46FB-9133-F816C85C936E}" destId="{79BB0E7E-70C3-48E1-9C74-2CD9D6DF7325}" srcOrd="0" destOrd="0" presId="urn:microsoft.com/office/officeart/2005/8/layout/default"/>
    <dgm:cxn modelId="{B2D67E50-29EF-4EB8-A3FA-F9B39182763A}" srcId="{58F0916F-5E50-4736-AF54-43775EB480FA}" destId="{834C3A2B-DFE7-4132-8D30-CE1B559FDE43}" srcOrd="11" destOrd="0" parTransId="{A40636C5-EBCE-47FC-8343-69A82802EBE8}" sibTransId="{4F29A36E-407F-44B1-AC87-F1117CCF04D5}"/>
    <dgm:cxn modelId="{F6527E66-B27B-4D30-B12C-75FCCC67A457}" type="presOf" srcId="{2A8973EE-578C-4276-BC3A-FB0166DA0198}" destId="{FA38A695-4350-4E19-8D6A-CD88A59D6BF0}" srcOrd="0" destOrd="0" presId="urn:microsoft.com/office/officeart/2005/8/layout/default"/>
    <dgm:cxn modelId="{C7A0A8D5-D532-482B-BA2F-D4E53BECD485}" srcId="{58F0916F-5E50-4736-AF54-43775EB480FA}" destId="{66684329-079F-41D1-BB75-5267F52A9346}" srcOrd="3" destOrd="0" parTransId="{7A959FBD-BD08-4CDE-90CB-618D757125F6}" sibTransId="{56CDBE43-C5D3-4628-8700-69F0C0F8A065}"/>
    <dgm:cxn modelId="{A06708A4-C212-4378-AD8B-16F61E711AED}" type="presOf" srcId="{6DA6B05F-024F-4C53-81DA-76DA44A7413B}" destId="{707258E7-3536-4854-A8FB-CADB1CE12D09}" srcOrd="0" destOrd="0" presId="urn:microsoft.com/office/officeart/2005/8/layout/default"/>
    <dgm:cxn modelId="{AE99EC6A-A7B0-4F41-A55C-7FA875DEDCCF}" type="presOf" srcId="{25F6DE34-CCE1-4131-A22B-97577B5CBE50}" destId="{075BB219-1EE8-45D5-AB48-80DC445D481B}" srcOrd="0" destOrd="0" presId="urn:microsoft.com/office/officeart/2005/8/layout/default"/>
    <dgm:cxn modelId="{39F91ACF-CDEA-4261-9173-D551EE218EA5}" type="presOf" srcId="{834C3A2B-DFE7-4132-8D30-CE1B559FDE43}" destId="{8408773D-91EE-4732-9FE6-851CA9497C43}" srcOrd="0" destOrd="0" presId="urn:microsoft.com/office/officeart/2005/8/layout/default"/>
    <dgm:cxn modelId="{E86AF965-65F7-491D-96DF-0BE0C08D742B}" srcId="{58F0916F-5E50-4736-AF54-43775EB480FA}" destId="{FC672AB1-3A53-4FFF-B1BD-980C5E1CD723}" srcOrd="13" destOrd="0" parTransId="{AB48A559-2AF3-4314-8A22-7A8B3188E32D}" sibTransId="{06DFE8C6-D7BD-447E-B217-4600AEF0EE7E}"/>
    <dgm:cxn modelId="{6D452E80-D329-4767-ABC0-716917E4CD23}" srcId="{58F0916F-5E50-4736-AF54-43775EB480FA}" destId="{CA4EAABA-5C9D-4BDB-8DD0-EAC1CB392106}" srcOrd="7" destOrd="0" parTransId="{441625DD-C5F3-44C8-A60C-3A0CD57FADCE}" sibTransId="{197C3377-C61D-42E0-8FD1-398F2B1A7217}"/>
    <dgm:cxn modelId="{E95A2751-7F77-4BCB-92CF-6C2BFC3D644F}" srcId="{58F0916F-5E50-4736-AF54-43775EB480FA}" destId="{969DC57F-C2D2-43A0-BC9B-DF909ABEE76F}" srcOrd="2" destOrd="0" parTransId="{6B3E084C-5F05-4F94-9C4D-DE6C66DC77D7}" sibTransId="{818A9A1E-D8F9-46BC-B1D4-4AC35885FED0}"/>
    <dgm:cxn modelId="{E01E470A-393F-48E0-8128-395F6B98213F}" srcId="{58F0916F-5E50-4736-AF54-43775EB480FA}" destId="{BA1A0C4D-F2C6-4E42-9ABC-7BA8386630EE}" srcOrd="15" destOrd="0" parTransId="{A97CF63A-5AEF-4904-B9ED-C4301E4E822A}" sibTransId="{02A5F3F5-EEC9-43A9-86C5-5076669AA61F}"/>
    <dgm:cxn modelId="{106184E4-729B-4428-9ABE-EB1A6797C380}" srcId="{58F0916F-5E50-4736-AF54-43775EB480FA}" destId="{59744F94-07FF-4993-B451-72E3688627D7}" srcOrd="9" destOrd="0" parTransId="{17F69D05-16E1-4B64-B9B2-C0EF31E66731}" sibTransId="{F098E16F-9175-41AB-A547-C549208AA8C7}"/>
    <dgm:cxn modelId="{C3F25B14-D8E0-4E99-84D1-4304B0567424}" srcId="{58F0916F-5E50-4736-AF54-43775EB480FA}" destId="{09CCA119-88D6-4934-A251-EEB2CA1F52C9}" srcOrd="6" destOrd="0" parTransId="{A8C6605D-3EA7-4652-BB40-836C74E70B74}" sibTransId="{FF9F8EC0-C400-4498-9150-8B4EE78DD101}"/>
    <dgm:cxn modelId="{B414C11C-F6B1-453D-BFCD-BD16729E1E19}" type="presOf" srcId="{09CCA119-88D6-4934-A251-EEB2CA1F52C9}" destId="{CA70B1F4-F8E2-4942-B736-21DC66436CC4}" srcOrd="0" destOrd="0" presId="urn:microsoft.com/office/officeart/2005/8/layout/default"/>
    <dgm:cxn modelId="{F9DE2DC5-11D3-472F-9816-140DA307B793}" srcId="{58F0916F-5E50-4736-AF54-43775EB480FA}" destId="{9B1AB7C9-6922-4B58-834F-B23F53244DCA}" srcOrd="4" destOrd="0" parTransId="{80F4D1F1-9F70-4A8B-93F3-052A060B1FB8}" sibTransId="{BFAC8859-CB94-47F1-8E23-01C652A6E26A}"/>
    <dgm:cxn modelId="{A3AE92CC-D4CC-47A5-BA1C-76A73D22F5B9}" srcId="{58F0916F-5E50-4736-AF54-43775EB480FA}" destId="{C58C4293-0E98-4B94-AC43-5461E97A7588}" srcOrd="1" destOrd="0" parTransId="{F3C6CB2A-FD46-4F8B-B3A4-A5C722BAE684}" sibTransId="{A6C7C6BA-FC6C-4960-8A78-41CDADF584A9}"/>
    <dgm:cxn modelId="{14F5EE0A-50AD-4282-BF08-7C47E8B83FDF}" type="presOf" srcId="{A63237F5-A540-4E09-A8D5-C001600A528E}" destId="{2F8F1431-ACB5-4661-848B-BE0B923C9A2F}" srcOrd="0" destOrd="0" presId="urn:microsoft.com/office/officeart/2005/8/layout/default"/>
    <dgm:cxn modelId="{30EA5E31-D456-488D-AE56-75FCDA7638AF}" type="presOf" srcId="{465335BE-8A19-4ED6-9303-46DE11A2742A}" destId="{C81112B0-E847-4930-9D3C-A2680C920AAA}" srcOrd="0" destOrd="0" presId="urn:microsoft.com/office/officeart/2005/8/layout/default"/>
    <dgm:cxn modelId="{E40E0B64-EC8E-4AA9-86FF-1467DB4F2E29}" srcId="{58F0916F-5E50-4736-AF54-43775EB480FA}" destId="{6DA6B05F-024F-4C53-81DA-76DA44A7413B}" srcOrd="5" destOrd="0" parTransId="{4363906F-0CA2-4033-B4A3-87D44CE9B570}" sibTransId="{88DE8729-EE1C-4A44-AB62-7BA63BF9C284}"/>
    <dgm:cxn modelId="{094E4F83-9CE0-4458-99F1-07EF9AC3DEB1}" type="presOf" srcId="{BA1A0C4D-F2C6-4E42-9ABC-7BA8386630EE}" destId="{982D185E-74CC-492F-ABAA-E4579BE53846}" srcOrd="0" destOrd="0" presId="urn:microsoft.com/office/officeart/2005/8/layout/default"/>
    <dgm:cxn modelId="{5F26E8F3-DCFA-4865-B6CC-FBA529F0A0BE}" type="presOf" srcId="{59744F94-07FF-4993-B451-72E3688627D7}" destId="{6B66C1A4-D3D7-4359-9C68-7F01632A2957}" srcOrd="0" destOrd="0" presId="urn:microsoft.com/office/officeart/2005/8/layout/default"/>
    <dgm:cxn modelId="{AD289FCB-8FD6-4523-B31C-2727B7B0A9C8}" type="presOf" srcId="{9B1AB7C9-6922-4B58-834F-B23F53244DCA}" destId="{91C0BEF7-87CF-4B2E-868D-6259707ABB6C}" srcOrd="0" destOrd="0" presId="urn:microsoft.com/office/officeart/2005/8/layout/default"/>
    <dgm:cxn modelId="{AB7604B1-E009-4F02-966D-E3E0131373A4}" type="presParOf" srcId="{A1516013-0E6A-4F2B-97F0-BCED9687E25C}" destId="{075BB219-1EE8-45D5-AB48-80DC445D481B}" srcOrd="0" destOrd="0" presId="urn:microsoft.com/office/officeart/2005/8/layout/default"/>
    <dgm:cxn modelId="{128BC8B7-B905-415C-9871-3F43D38F3639}" type="presParOf" srcId="{A1516013-0E6A-4F2B-97F0-BCED9687E25C}" destId="{16BCC89E-E29A-4D43-8578-5D55FC5E1220}" srcOrd="1" destOrd="0" presId="urn:microsoft.com/office/officeart/2005/8/layout/default"/>
    <dgm:cxn modelId="{4B58B13B-6E15-4F7A-9A76-04354BBF61E4}" type="presParOf" srcId="{A1516013-0E6A-4F2B-97F0-BCED9687E25C}" destId="{A39CADF0-72D6-4AFF-8BCD-5A71E2950BC2}" srcOrd="2" destOrd="0" presId="urn:microsoft.com/office/officeart/2005/8/layout/default"/>
    <dgm:cxn modelId="{6C26D4E0-0784-49CD-BAAA-60B1BFD25FCC}" type="presParOf" srcId="{A1516013-0E6A-4F2B-97F0-BCED9687E25C}" destId="{4247806E-016E-40B4-829F-FF71AF8D90DE}" srcOrd="3" destOrd="0" presId="urn:microsoft.com/office/officeart/2005/8/layout/default"/>
    <dgm:cxn modelId="{8A5EA4EA-A58D-41FD-A5A4-C28F51D41FBB}" type="presParOf" srcId="{A1516013-0E6A-4F2B-97F0-BCED9687E25C}" destId="{5FACAE0C-E411-43A0-A2FC-B2BC05CC8593}" srcOrd="4" destOrd="0" presId="urn:microsoft.com/office/officeart/2005/8/layout/default"/>
    <dgm:cxn modelId="{8D4BAD8B-C12C-465F-9205-5526819E30BF}" type="presParOf" srcId="{A1516013-0E6A-4F2B-97F0-BCED9687E25C}" destId="{2D3C4DB9-2EC5-497E-8274-9F5D9F151A13}" srcOrd="5" destOrd="0" presId="urn:microsoft.com/office/officeart/2005/8/layout/default"/>
    <dgm:cxn modelId="{4808739D-1A36-43C9-9960-6399B44F8466}" type="presParOf" srcId="{A1516013-0E6A-4F2B-97F0-BCED9687E25C}" destId="{F76A3931-1E50-42A7-B4B2-FE5826B98084}" srcOrd="6" destOrd="0" presId="urn:microsoft.com/office/officeart/2005/8/layout/default"/>
    <dgm:cxn modelId="{DE2D2A47-36D5-434B-8376-D902B7679B57}" type="presParOf" srcId="{A1516013-0E6A-4F2B-97F0-BCED9687E25C}" destId="{1B2E123D-FBDF-4568-B161-0A9BD4FDE190}" srcOrd="7" destOrd="0" presId="urn:microsoft.com/office/officeart/2005/8/layout/default"/>
    <dgm:cxn modelId="{0D738E37-6F1D-4B4E-A43C-B660ACAE447A}" type="presParOf" srcId="{A1516013-0E6A-4F2B-97F0-BCED9687E25C}" destId="{91C0BEF7-87CF-4B2E-868D-6259707ABB6C}" srcOrd="8" destOrd="0" presId="urn:microsoft.com/office/officeart/2005/8/layout/default"/>
    <dgm:cxn modelId="{424DF634-515C-4203-BD30-55B604496810}" type="presParOf" srcId="{A1516013-0E6A-4F2B-97F0-BCED9687E25C}" destId="{E78AC8C8-8B41-482A-A314-9C439AA20C1B}" srcOrd="9" destOrd="0" presId="urn:microsoft.com/office/officeart/2005/8/layout/default"/>
    <dgm:cxn modelId="{62553063-31EE-4FEE-8E9F-7F2DA2D6E939}" type="presParOf" srcId="{A1516013-0E6A-4F2B-97F0-BCED9687E25C}" destId="{707258E7-3536-4854-A8FB-CADB1CE12D09}" srcOrd="10" destOrd="0" presId="urn:microsoft.com/office/officeart/2005/8/layout/default"/>
    <dgm:cxn modelId="{89F43EEA-F091-4AE1-888D-76E5DE3C0BB1}" type="presParOf" srcId="{A1516013-0E6A-4F2B-97F0-BCED9687E25C}" destId="{B1F1EB3E-7C06-43D9-806C-1E7952019C1D}" srcOrd="11" destOrd="0" presId="urn:microsoft.com/office/officeart/2005/8/layout/default"/>
    <dgm:cxn modelId="{E505A6EB-277B-49DB-901E-B6CCCEB5A0EA}" type="presParOf" srcId="{A1516013-0E6A-4F2B-97F0-BCED9687E25C}" destId="{CA70B1F4-F8E2-4942-B736-21DC66436CC4}" srcOrd="12" destOrd="0" presId="urn:microsoft.com/office/officeart/2005/8/layout/default"/>
    <dgm:cxn modelId="{EE703FC7-1923-4A68-94AE-1B3CC5FA012A}" type="presParOf" srcId="{A1516013-0E6A-4F2B-97F0-BCED9687E25C}" destId="{119F3B03-8BC4-43E3-8F49-279A89BBD807}" srcOrd="13" destOrd="0" presId="urn:microsoft.com/office/officeart/2005/8/layout/default"/>
    <dgm:cxn modelId="{B6BCA401-6FC9-4ECA-A2FB-3D3E99E8E355}" type="presParOf" srcId="{A1516013-0E6A-4F2B-97F0-BCED9687E25C}" destId="{21AC4B41-9923-48C8-8BCE-75B7FF0B474E}" srcOrd="14" destOrd="0" presId="urn:microsoft.com/office/officeart/2005/8/layout/default"/>
    <dgm:cxn modelId="{83679D73-999E-497B-AE61-5A9FEC5B038D}" type="presParOf" srcId="{A1516013-0E6A-4F2B-97F0-BCED9687E25C}" destId="{54191976-BFBB-42E6-86C6-51FDC8115C13}" srcOrd="15" destOrd="0" presId="urn:microsoft.com/office/officeart/2005/8/layout/default"/>
    <dgm:cxn modelId="{E059D81A-8A38-4CDC-8522-5004A9D940B4}" type="presParOf" srcId="{A1516013-0E6A-4F2B-97F0-BCED9687E25C}" destId="{A7F52425-0282-444A-8F36-F24694EA8F1F}" srcOrd="16" destOrd="0" presId="urn:microsoft.com/office/officeart/2005/8/layout/default"/>
    <dgm:cxn modelId="{2B281266-568C-4A1B-8B5F-7D26A59BB61B}" type="presParOf" srcId="{A1516013-0E6A-4F2B-97F0-BCED9687E25C}" destId="{65B95567-7750-4CAB-8863-47538DD377CB}" srcOrd="17" destOrd="0" presId="urn:microsoft.com/office/officeart/2005/8/layout/default"/>
    <dgm:cxn modelId="{2E5F6FAD-CAE2-412A-A23A-953AE47BA5E5}" type="presParOf" srcId="{A1516013-0E6A-4F2B-97F0-BCED9687E25C}" destId="{6B66C1A4-D3D7-4359-9C68-7F01632A2957}" srcOrd="18" destOrd="0" presId="urn:microsoft.com/office/officeart/2005/8/layout/default"/>
    <dgm:cxn modelId="{A3A8744C-C124-4FF3-9BDB-CD12AF431E51}" type="presParOf" srcId="{A1516013-0E6A-4F2B-97F0-BCED9687E25C}" destId="{0198E865-661A-4327-BC7A-BD73F8C244E8}" srcOrd="19" destOrd="0" presId="urn:microsoft.com/office/officeart/2005/8/layout/default"/>
    <dgm:cxn modelId="{0F280CB2-C531-4D58-A1A3-1AA355D12FA3}" type="presParOf" srcId="{A1516013-0E6A-4F2B-97F0-BCED9687E25C}" destId="{79BB0E7E-70C3-48E1-9C74-2CD9D6DF7325}" srcOrd="20" destOrd="0" presId="urn:microsoft.com/office/officeart/2005/8/layout/default"/>
    <dgm:cxn modelId="{9698603F-1007-4584-BD01-EEB1FD436D7D}" type="presParOf" srcId="{A1516013-0E6A-4F2B-97F0-BCED9687E25C}" destId="{C55578D6-C12B-4C15-928D-8598A789A2B4}" srcOrd="21" destOrd="0" presId="urn:microsoft.com/office/officeart/2005/8/layout/default"/>
    <dgm:cxn modelId="{94D49610-5753-4016-90D5-90BCB18736B7}" type="presParOf" srcId="{A1516013-0E6A-4F2B-97F0-BCED9687E25C}" destId="{8408773D-91EE-4732-9FE6-851CA9497C43}" srcOrd="22" destOrd="0" presId="urn:microsoft.com/office/officeart/2005/8/layout/default"/>
    <dgm:cxn modelId="{0676CC76-EA6B-43BD-8864-9FB1441928ED}" type="presParOf" srcId="{A1516013-0E6A-4F2B-97F0-BCED9687E25C}" destId="{678F6A60-5021-4FB8-B4FD-EFEDCECAFDFF}" srcOrd="23" destOrd="0" presId="urn:microsoft.com/office/officeart/2005/8/layout/default"/>
    <dgm:cxn modelId="{921583BA-A41E-414A-87AD-4437B6FA4DDF}" type="presParOf" srcId="{A1516013-0E6A-4F2B-97F0-BCED9687E25C}" destId="{35881F8C-2319-451A-AD42-21BAD3284A9A}" srcOrd="24" destOrd="0" presId="urn:microsoft.com/office/officeart/2005/8/layout/default"/>
    <dgm:cxn modelId="{74D09A8E-DC98-4AC3-A699-449EC55DB497}" type="presParOf" srcId="{A1516013-0E6A-4F2B-97F0-BCED9687E25C}" destId="{969EF4AB-85D1-413A-A970-E30E90682C01}" srcOrd="25" destOrd="0" presId="urn:microsoft.com/office/officeart/2005/8/layout/default"/>
    <dgm:cxn modelId="{C658672D-3AF5-40EA-8A40-ABDAECDFDDD2}" type="presParOf" srcId="{A1516013-0E6A-4F2B-97F0-BCED9687E25C}" destId="{98EEA8CA-2B1A-4E7D-91AD-510C1FCFBBF6}" srcOrd="26" destOrd="0" presId="urn:microsoft.com/office/officeart/2005/8/layout/default"/>
    <dgm:cxn modelId="{6DC84824-64A7-485A-8548-8D0A78FBB63E}" type="presParOf" srcId="{A1516013-0E6A-4F2B-97F0-BCED9687E25C}" destId="{2B214004-3361-4462-BD11-C4FD48CD0BF3}" srcOrd="27" destOrd="0" presId="urn:microsoft.com/office/officeart/2005/8/layout/default"/>
    <dgm:cxn modelId="{1D5B054A-6386-41A2-8FC7-8851A2D37DE8}" type="presParOf" srcId="{A1516013-0E6A-4F2B-97F0-BCED9687E25C}" destId="{C81112B0-E847-4930-9D3C-A2680C920AAA}" srcOrd="28" destOrd="0" presId="urn:microsoft.com/office/officeart/2005/8/layout/default"/>
    <dgm:cxn modelId="{341EF920-08EE-4829-B966-C4311D89D9A1}" type="presParOf" srcId="{A1516013-0E6A-4F2B-97F0-BCED9687E25C}" destId="{76A12624-01F2-4F0F-B284-3DE394110E98}" srcOrd="29" destOrd="0" presId="urn:microsoft.com/office/officeart/2005/8/layout/default"/>
    <dgm:cxn modelId="{773A4BC8-6738-43CD-B4B7-2963CF4AB755}" type="presParOf" srcId="{A1516013-0E6A-4F2B-97F0-BCED9687E25C}" destId="{982D185E-74CC-492F-ABAA-E4579BE53846}" srcOrd="30" destOrd="0" presId="urn:microsoft.com/office/officeart/2005/8/layout/default"/>
    <dgm:cxn modelId="{00F041DC-8AC8-4298-A747-7CC76C4C48BB}" type="presParOf" srcId="{A1516013-0E6A-4F2B-97F0-BCED9687E25C}" destId="{6F546DF4-E282-4758-938F-56D81B0056F2}" srcOrd="31" destOrd="0" presId="urn:microsoft.com/office/officeart/2005/8/layout/default"/>
    <dgm:cxn modelId="{FD33C749-D335-4E90-8FEA-6BE72C6637E9}" type="presParOf" srcId="{A1516013-0E6A-4F2B-97F0-BCED9687E25C}" destId="{FA38A695-4350-4E19-8D6A-CD88A59D6BF0}" srcOrd="32" destOrd="0" presId="urn:microsoft.com/office/officeart/2005/8/layout/default"/>
    <dgm:cxn modelId="{B3D70581-7A80-4524-8DFB-6B0B7FB72F96}" type="presParOf" srcId="{A1516013-0E6A-4F2B-97F0-BCED9687E25C}" destId="{464F601C-ED17-4705-AAEC-50C4AC8E1225}" srcOrd="33" destOrd="0" presId="urn:microsoft.com/office/officeart/2005/8/layout/default"/>
    <dgm:cxn modelId="{D6BB0A28-A501-4335-9CB7-2846A51EF783}" type="presParOf" srcId="{A1516013-0E6A-4F2B-97F0-BCED9687E25C}" destId="{2F8F1431-ACB5-4661-848B-BE0B923C9A2F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0A223-FCD8-41DE-9440-531E1D6B127A}" type="doc">
      <dgm:prSet loTypeId="urn:microsoft.com/office/officeart/2008/layout/VerticalCurvedList" loCatId="list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140D73-885A-4DE2-A93B-D4DC7CC7BEEC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Leaderless Group Discussion 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FD32C92-3EF2-45DD-85C6-B8178EE6F7BA}" type="parTrans" cxnId="{21F17AA8-7E4B-447A-A15E-E8881288C5E1}">
      <dgm:prSet/>
      <dgm:spPr/>
      <dgm:t>
        <a:bodyPr/>
        <a:lstStyle/>
        <a:p>
          <a:endParaRPr lang="en-US"/>
        </a:p>
      </dgm:t>
    </dgm:pt>
    <dgm:pt modelId="{A840F1C2-7EF3-483F-848A-ACCAE07347AF}" type="sibTrans" cxnId="{21F17AA8-7E4B-447A-A15E-E8881288C5E1}">
      <dgm:prSet/>
      <dgm:spPr/>
      <dgm:t>
        <a:bodyPr/>
        <a:lstStyle/>
        <a:p>
          <a:endParaRPr lang="en-US"/>
        </a:p>
      </dgm:t>
    </dgm:pt>
    <dgm:pt modelId="{C130B633-9941-46F0-B7F5-DE93C0B64A0E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In-Basket Exercise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FC712A4-FAC1-429F-A889-6C3E0B03CB90}" type="parTrans" cxnId="{50530513-233E-46D5-8B75-3F1931D866CE}">
      <dgm:prSet/>
      <dgm:spPr/>
      <dgm:t>
        <a:bodyPr/>
        <a:lstStyle/>
        <a:p>
          <a:endParaRPr lang="en-US"/>
        </a:p>
      </dgm:t>
    </dgm:pt>
    <dgm:pt modelId="{A60870E3-26EF-4023-8F7A-81BA1EB9FD2B}" type="sibTrans" cxnId="{50530513-233E-46D5-8B75-3F1931D866CE}">
      <dgm:prSet/>
      <dgm:spPr/>
      <dgm:t>
        <a:bodyPr/>
        <a:lstStyle/>
        <a:p>
          <a:endParaRPr lang="en-US"/>
        </a:p>
      </dgm:t>
    </dgm:pt>
    <dgm:pt modelId="{CCA9A636-3480-4ABC-B9D1-418173813B95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Interview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82CD19D-9102-4795-9314-5FF64C4C0C9F}" type="parTrans" cxnId="{9A016D42-F937-45C5-B906-A568CCFB09E4}">
      <dgm:prSet/>
      <dgm:spPr/>
      <dgm:t>
        <a:bodyPr/>
        <a:lstStyle/>
        <a:p>
          <a:endParaRPr lang="en-US"/>
        </a:p>
      </dgm:t>
    </dgm:pt>
    <dgm:pt modelId="{FBB55D53-5B4F-41B9-B8B3-6E1BA46DC245}" type="sibTrans" cxnId="{9A016D42-F937-45C5-B906-A568CCFB09E4}">
      <dgm:prSet/>
      <dgm:spPr/>
      <dgm:t>
        <a:bodyPr/>
        <a:lstStyle/>
        <a:p>
          <a:endParaRPr lang="en-US"/>
        </a:p>
      </dgm:t>
    </dgm:pt>
    <dgm:pt modelId="{67C2AF11-1D8B-4053-87C0-EAF3AA0333B2}">
      <dgm:prSet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Role-Play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F1DDB94-CF48-44DE-8294-04A9D180576C}" type="parTrans" cxnId="{F8F1F69F-3C8C-451E-9D17-E44DE48E068E}">
      <dgm:prSet/>
      <dgm:spPr/>
      <dgm:t>
        <a:bodyPr/>
        <a:lstStyle/>
        <a:p>
          <a:endParaRPr lang="en-US"/>
        </a:p>
      </dgm:t>
    </dgm:pt>
    <dgm:pt modelId="{F1C26C5B-33B5-414B-8FA1-C01F0A4C0F93}" type="sibTrans" cxnId="{F8F1F69F-3C8C-451E-9D17-E44DE48E068E}">
      <dgm:prSet/>
      <dgm:spPr/>
      <dgm:t>
        <a:bodyPr/>
        <a:lstStyle/>
        <a:p>
          <a:endParaRPr lang="en-US"/>
        </a:p>
      </dgm:t>
    </dgm:pt>
    <dgm:pt modelId="{4A83CF59-48BA-4E24-8968-4CD78254AEA8}" type="pres">
      <dgm:prSet presAssocID="{B870A223-FCD8-41DE-9440-531E1D6B12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848F37-9560-41CD-8027-5BF30C4E8E4F}" type="pres">
      <dgm:prSet presAssocID="{B870A223-FCD8-41DE-9440-531E1D6B127A}" presName="Name1" presStyleCnt="0"/>
      <dgm:spPr/>
    </dgm:pt>
    <dgm:pt modelId="{3C109A89-390B-4EFC-A24A-36C3BBBF23D6}" type="pres">
      <dgm:prSet presAssocID="{B870A223-FCD8-41DE-9440-531E1D6B127A}" presName="cycle" presStyleCnt="0"/>
      <dgm:spPr/>
    </dgm:pt>
    <dgm:pt modelId="{786843A8-EB74-4417-B507-253546AAE44E}" type="pres">
      <dgm:prSet presAssocID="{B870A223-FCD8-41DE-9440-531E1D6B127A}" presName="srcNode" presStyleLbl="node1" presStyleIdx="0" presStyleCnt="4"/>
      <dgm:spPr/>
    </dgm:pt>
    <dgm:pt modelId="{781B2166-104F-4F23-9DA2-082D6DE5C7E9}" type="pres">
      <dgm:prSet presAssocID="{B870A223-FCD8-41DE-9440-531E1D6B127A}" presName="conn" presStyleLbl="parChTrans1D2" presStyleIdx="0" presStyleCnt="1"/>
      <dgm:spPr/>
      <dgm:t>
        <a:bodyPr/>
        <a:lstStyle/>
        <a:p>
          <a:endParaRPr lang="en-US"/>
        </a:p>
      </dgm:t>
    </dgm:pt>
    <dgm:pt modelId="{9F6F8568-35F9-4061-AF6A-1DBE49DA4ACE}" type="pres">
      <dgm:prSet presAssocID="{B870A223-FCD8-41DE-9440-531E1D6B127A}" presName="extraNode" presStyleLbl="node1" presStyleIdx="0" presStyleCnt="4"/>
      <dgm:spPr/>
    </dgm:pt>
    <dgm:pt modelId="{D039F6A4-E42C-4A84-8C18-6D4B1D66763D}" type="pres">
      <dgm:prSet presAssocID="{B870A223-FCD8-41DE-9440-531E1D6B127A}" presName="dstNode" presStyleLbl="node1" presStyleIdx="0" presStyleCnt="4"/>
      <dgm:spPr/>
    </dgm:pt>
    <dgm:pt modelId="{6F4C22A3-1381-4D64-ACCA-362CDD06BD99}" type="pres">
      <dgm:prSet presAssocID="{A3140D73-885A-4DE2-A93B-D4DC7CC7BE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34BC-0686-47F8-B2A1-99F6F9AAA904}" type="pres">
      <dgm:prSet presAssocID="{A3140D73-885A-4DE2-A93B-D4DC7CC7BEEC}" presName="accent_1" presStyleCnt="0"/>
      <dgm:spPr/>
    </dgm:pt>
    <dgm:pt modelId="{1735B7A4-FCBA-4886-B74E-89318C801F4B}" type="pres">
      <dgm:prSet presAssocID="{A3140D73-885A-4DE2-A93B-D4DC7CC7BEEC}" presName="accentRepeatNode" presStyleLbl="solidFgAcc1" presStyleIdx="0" presStyleCnt="4"/>
      <dgm:spPr/>
    </dgm:pt>
    <dgm:pt modelId="{0E9F5AAF-434F-4294-ACC0-A9AF9273F76F}" type="pres">
      <dgm:prSet presAssocID="{CCA9A636-3480-4ABC-B9D1-418173813B9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71818-F095-4279-B60D-794D5D4106CE}" type="pres">
      <dgm:prSet presAssocID="{CCA9A636-3480-4ABC-B9D1-418173813B95}" presName="accent_2" presStyleCnt="0"/>
      <dgm:spPr/>
    </dgm:pt>
    <dgm:pt modelId="{97E347D1-7647-4393-85F3-483CD7F47CF9}" type="pres">
      <dgm:prSet presAssocID="{CCA9A636-3480-4ABC-B9D1-418173813B95}" presName="accentRepeatNode" presStyleLbl="solidFgAcc1" presStyleIdx="1" presStyleCnt="4"/>
      <dgm:spPr/>
    </dgm:pt>
    <dgm:pt modelId="{E19B0454-CB2F-487D-8504-744307A4601A}" type="pres">
      <dgm:prSet presAssocID="{C130B633-9941-46F0-B7F5-DE93C0B64A0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C1889-B5C1-448C-8CD1-A4144602346D}" type="pres">
      <dgm:prSet presAssocID="{C130B633-9941-46F0-B7F5-DE93C0B64A0E}" presName="accent_3" presStyleCnt="0"/>
      <dgm:spPr/>
    </dgm:pt>
    <dgm:pt modelId="{0D8DD8E2-1AF0-4C44-A9A9-D0AA7E96DB4E}" type="pres">
      <dgm:prSet presAssocID="{C130B633-9941-46F0-B7F5-DE93C0B64A0E}" presName="accentRepeatNode" presStyleLbl="solidFgAcc1" presStyleIdx="2" presStyleCnt="4"/>
      <dgm:spPr/>
    </dgm:pt>
    <dgm:pt modelId="{508B66D8-A604-43EB-94B4-F9DDA4E18621}" type="pres">
      <dgm:prSet presAssocID="{67C2AF11-1D8B-4053-87C0-EAF3AA0333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E28E-738D-4BB1-AAB6-4E5A6071FBF0}" type="pres">
      <dgm:prSet presAssocID="{67C2AF11-1D8B-4053-87C0-EAF3AA0333B2}" presName="accent_4" presStyleCnt="0"/>
      <dgm:spPr/>
    </dgm:pt>
    <dgm:pt modelId="{099F2B35-7C8C-4121-924B-7874AA0FA549}" type="pres">
      <dgm:prSet presAssocID="{67C2AF11-1D8B-4053-87C0-EAF3AA0333B2}" presName="accentRepeatNode" presStyleLbl="solidFgAcc1" presStyleIdx="3" presStyleCnt="4"/>
      <dgm:spPr/>
    </dgm:pt>
  </dgm:ptLst>
  <dgm:cxnLst>
    <dgm:cxn modelId="{50530513-233E-46D5-8B75-3F1931D866CE}" srcId="{B870A223-FCD8-41DE-9440-531E1D6B127A}" destId="{C130B633-9941-46F0-B7F5-DE93C0B64A0E}" srcOrd="2" destOrd="0" parTransId="{BFC712A4-FAC1-429F-A889-6C3E0B03CB90}" sibTransId="{A60870E3-26EF-4023-8F7A-81BA1EB9FD2B}"/>
    <dgm:cxn modelId="{B38226D9-254A-4F52-9CEA-6793F590A94C}" type="presOf" srcId="{C130B633-9941-46F0-B7F5-DE93C0B64A0E}" destId="{E19B0454-CB2F-487D-8504-744307A4601A}" srcOrd="0" destOrd="0" presId="urn:microsoft.com/office/officeart/2008/layout/VerticalCurvedList"/>
    <dgm:cxn modelId="{21F17AA8-7E4B-447A-A15E-E8881288C5E1}" srcId="{B870A223-FCD8-41DE-9440-531E1D6B127A}" destId="{A3140D73-885A-4DE2-A93B-D4DC7CC7BEEC}" srcOrd="0" destOrd="0" parTransId="{FFD32C92-3EF2-45DD-85C6-B8178EE6F7BA}" sibTransId="{A840F1C2-7EF3-483F-848A-ACCAE07347AF}"/>
    <dgm:cxn modelId="{F8F1F69F-3C8C-451E-9D17-E44DE48E068E}" srcId="{B870A223-FCD8-41DE-9440-531E1D6B127A}" destId="{67C2AF11-1D8B-4053-87C0-EAF3AA0333B2}" srcOrd="3" destOrd="0" parTransId="{3F1DDB94-CF48-44DE-8294-04A9D180576C}" sibTransId="{F1C26C5B-33B5-414B-8FA1-C01F0A4C0F93}"/>
    <dgm:cxn modelId="{2BE2DA4B-CAEA-4016-82F0-10E8291C7773}" type="presOf" srcId="{A840F1C2-7EF3-483F-848A-ACCAE07347AF}" destId="{781B2166-104F-4F23-9DA2-082D6DE5C7E9}" srcOrd="0" destOrd="0" presId="urn:microsoft.com/office/officeart/2008/layout/VerticalCurvedList"/>
    <dgm:cxn modelId="{180DF25D-5069-4E1D-8C3D-819E24CBD2A4}" type="presOf" srcId="{CCA9A636-3480-4ABC-B9D1-418173813B95}" destId="{0E9F5AAF-434F-4294-ACC0-A9AF9273F76F}" srcOrd="0" destOrd="0" presId="urn:microsoft.com/office/officeart/2008/layout/VerticalCurvedList"/>
    <dgm:cxn modelId="{2725BCE9-1B7C-443F-87ED-DBCEA804BA13}" type="presOf" srcId="{B870A223-FCD8-41DE-9440-531E1D6B127A}" destId="{4A83CF59-48BA-4E24-8968-4CD78254AEA8}" srcOrd="0" destOrd="0" presId="urn:microsoft.com/office/officeart/2008/layout/VerticalCurvedList"/>
    <dgm:cxn modelId="{548C4448-8802-4928-A4AA-826FF13D2A5B}" type="presOf" srcId="{67C2AF11-1D8B-4053-87C0-EAF3AA0333B2}" destId="{508B66D8-A604-43EB-94B4-F9DDA4E18621}" srcOrd="0" destOrd="0" presId="urn:microsoft.com/office/officeart/2008/layout/VerticalCurvedList"/>
    <dgm:cxn modelId="{9A016D42-F937-45C5-B906-A568CCFB09E4}" srcId="{B870A223-FCD8-41DE-9440-531E1D6B127A}" destId="{CCA9A636-3480-4ABC-B9D1-418173813B95}" srcOrd="1" destOrd="0" parTransId="{282CD19D-9102-4795-9314-5FF64C4C0C9F}" sibTransId="{FBB55D53-5B4F-41B9-B8B3-6E1BA46DC245}"/>
    <dgm:cxn modelId="{5633D07B-7FD4-4D88-B43A-78F9B7FD4B96}" type="presOf" srcId="{A3140D73-885A-4DE2-A93B-D4DC7CC7BEEC}" destId="{6F4C22A3-1381-4D64-ACCA-362CDD06BD99}" srcOrd="0" destOrd="0" presId="urn:microsoft.com/office/officeart/2008/layout/VerticalCurvedList"/>
    <dgm:cxn modelId="{F6C599CE-DAAF-4DCB-A619-74E0ED810D2D}" type="presParOf" srcId="{4A83CF59-48BA-4E24-8968-4CD78254AEA8}" destId="{56848F37-9560-41CD-8027-5BF30C4E8E4F}" srcOrd="0" destOrd="0" presId="urn:microsoft.com/office/officeart/2008/layout/VerticalCurvedList"/>
    <dgm:cxn modelId="{1E9D3E59-1729-4A6A-94B1-5E2B94A33E99}" type="presParOf" srcId="{56848F37-9560-41CD-8027-5BF30C4E8E4F}" destId="{3C109A89-390B-4EFC-A24A-36C3BBBF23D6}" srcOrd="0" destOrd="0" presId="urn:microsoft.com/office/officeart/2008/layout/VerticalCurvedList"/>
    <dgm:cxn modelId="{7EDAE3AA-EB85-45C0-A4FE-8F0DF1CFE62E}" type="presParOf" srcId="{3C109A89-390B-4EFC-A24A-36C3BBBF23D6}" destId="{786843A8-EB74-4417-B507-253546AAE44E}" srcOrd="0" destOrd="0" presId="urn:microsoft.com/office/officeart/2008/layout/VerticalCurvedList"/>
    <dgm:cxn modelId="{C7C08C10-25CD-4790-A6AB-BAF0C45FF4BA}" type="presParOf" srcId="{3C109A89-390B-4EFC-A24A-36C3BBBF23D6}" destId="{781B2166-104F-4F23-9DA2-082D6DE5C7E9}" srcOrd="1" destOrd="0" presId="urn:microsoft.com/office/officeart/2008/layout/VerticalCurvedList"/>
    <dgm:cxn modelId="{77112B06-4CC2-424C-B8F3-B88D2D92CA8F}" type="presParOf" srcId="{3C109A89-390B-4EFC-A24A-36C3BBBF23D6}" destId="{9F6F8568-35F9-4061-AF6A-1DBE49DA4ACE}" srcOrd="2" destOrd="0" presId="urn:microsoft.com/office/officeart/2008/layout/VerticalCurvedList"/>
    <dgm:cxn modelId="{20534C49-21CE-44D2-ABA0-CCF8089FE2F8}" type="presParOf" srcId="{3C109A89-390B-4EFC-A24A-36C3BBBF23D6}" destId="{D039F6A4-E42C-4A84-8C18-6D4B1D66763D}" srcOrd="3" destOrd="0" presId="urn:microsoft.com/office/officeart/2008/layout/VerticalCurvedList"/>
    <dgm:cxn modelId="{50B6CF04-7EC3-424E-8DF7-3FB106D10175}" type="presParOf" srcId="{56848F37-9560-41CD-8027-5BF30C4E8E4F}" destId="{6F4C22A3-1381-4D64-ACCA-362CDD06BD99}" srcOrd="1" destOrd="0" presId="urn:microsoft.com/office/officeart/2008/layout/VerticalCurvedList"/>
    <dgm:cxn modelId="{32DABC69-C448-4ED7-9BB6-A68D7861E5F5}" type="presParOf" srcId="{56848F37-9560-41CD-8027-5BF30C4E8E4F}" destId="{3A0D34BC-0686-47F8-B2A1-99F6F9AAA904}" srcOrd="2" destOrd="0" presId="urn:microsoft.com/office/officeart/2008/layout/VerticalCurvedList"/>
    <dgm:cxn modelId="{D55D23B3-33D2-46E5-B066-2EF960660EAD}" type="presParOf" srcId="{3A0D34BC-0686-47F8-B2A1-99F6F9AAA904}" destId="{1735B7A4-FCBA-4886-B74E-89318C801F4B}" srcOrd="0" destOrd="0" presId="urn:microsoft.com/office/officeart/2008/layout/VerticalCurvedList"/>
    <dgm:cxn modelId="{CA72D733-87C0-4EB9-B2F9-2C2FF2575038}" type="presParOf" srcId="{56848F37-9560-41CD-8027-5BF30C4E8E4F}" destId="{0E9F5AAF-434F-4294-ACC0-A9AF9273F76F}" srcOrd="3" destOrd="0" presId="urn:microsoft.com/office/officeart/2008/layout/VerticalCurvedList"/>
    <dgm:cxn modelId="{81D7951D-59B0-4BE9-9FB5-7E8FD8642262}" type="presParOf" srcId="{56848F37-9560-41CD-8027-5BF30C4E8E4F}" destId="{22471818-F095-4279-B60D-794D5D4106CE}" srcOrd="4" destOrd="0" presId="urn:microsoft.com/office/officeart/2008/layout/VerticalCurvedList"/>
    <dgm:cxn modelId="{117FB62A-C9A7-4AEF-98B6-95D53D3B8A2B}" type="presParOf" srcId="{22471818-F095-4279-B60D-794D5D4106CE}" destId="{97E347D1-7647-4393-85F3-483CD7F47CF9}" srcOrd="0" destOrd="0" presId="urn:microsoft.com/office/officeart/2008/layout/VerticalCurvedList"/>
    <dgm:cxn modelId="{75D50A95-84F3-42BE-B1AE-AE107893B4CB}" type="presParOf" srcId="{56848F37-9560-41CD-8027-5BF30C4E8E4F}" destId="{E19B0454-CB2F-487D-8504-744307A4601A}" srcOrd="5" destOrd="0" presId="urn:microsoft.com/office/officeart/2008/layout/VerticalCurvedList"/>
    <dgm:cxn modelId="{CF939ED8-C49D-44A6-AC9B-A35669DFDA19}" type="presParOf" srcId="{56848F37-9560-41CD-8027-5BF30C4E8E4F}" destId="{178C1889-B5C1-448C-8CD1-A4144602346D}" srcOrd="6" destOrd="0" presId="urn:microsoft.com/office/officeart/2008/layout/VerticalCurvedList"/>
    <dgm:cxn modelId="{BA4757BE-18B1-4CE4-807E-965F103A4DEF}" type="presParOf" srcId="{178C1889-B5C1-448C-8CD1-A4144602346D}" destId="{0D8DD8E2-1AF0-4C44-A9A9-D0AA7E96DB4E}" srcOrd="0" destOrd="0" presId="urn:microsoft.com/office/officeart/2008/layout/VerticalCurvedList"/>
    <dgm:cxn modelId="{CD6394FA-7372-467A-97E1-A17BE5CC72DA}" type="presParOf" srcId="{56848F37-9560-41CD-8027-5BF30C4E8E4F}" destId="{508B66D8-A604-43EB-94B4-F9DDA4E18621}" srcOrd="7" destOrd="0" presId="urn:microsoft.com/office/officeart/2008/layout/VerticalCurvedList"/>
    <dgm:cxn modelId="{3CBA8FD6-AEB0-48CF-B4FE-83C282EB5CA6}" type="presParOf" srcId="{56848F37-9560-41CD-8027-5BF30C4E8E4F}" destId="{FE78E28E-738D-4BB1-AAB6-4E5A6071FBF0}" srcOrd="8" destOrd="0" presId="urn:microsoft.com/office/officeart/2008/layout/VerticalCurvedList"/>
    <dgm:cxn modelId="{CFC356AB-477D-4AFB-8BCF-47DBA04CF1AC}" type="presParOf" srcId="{FE78E28E-738D-4BB1-AAB6-4E5A6071FBF0}" destId="{099F2B35-7C8C-4121-924B-7874AA0FA5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BB219-1EE8-45D5-AB48-80DC445D481B}">
      <dsp:nvSpPr>
        <dsp:cNvPr id="0" name=""/>
        <dsp:cNvSpPr/>
      </dsp:nvSpPr>
      <dsp:spPr>
        <a:xfrm>
          <a:off x="2135" y="267767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Formal Education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135" y="267767"/>
        <a:ext cx="1156320" cy="693792"/>
      </dsp:txXfrm>
    </dsp:sp>
    <dsp:sp modelId="{A39CADF0-72D6-4AFF-8BCD-5A71E2950BC2}">
      <dsp:nvSpPr>
        <dsp:cNvPr id="0" name=""/>
        <dsp:cNvSpPr/>
      </dsp:nvSpPr>
      <dsp:spPr>
        <a:xfrm>
          <a:off x="1274087" y="267767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Executive Education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274087" y="267767"/>
        <a:ext cx="1156320" cy="693792"/>
      </dsp:txXfrm>
    </dsp:sp>
    <dsp:sp modelId="{5FACAE0C-E411-43A0-A2FC-B2BC05CC8593}">
      <dsp:nvSpPr>
        <dsp:cNvPr id="0" name=""/>
        <dsp:cNvSpPr/>
      </dsp:nvSpPr>
      <dsp:spPr>
        <a:xfrm>
          <a:off x="2546039" y="267767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Personality Tests 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546039" y="267767"/>
        <a:ext cx="1156320" cy="693792"/>
      </dsp:txXfrm>
    </dsp:sp>
    <dsp:sp modelId="{F76A3931-1E50-42A7-B4B2-FE5826B98084}">
      <dsp:nvSpPr>
        <dsp:cNvPr id="0" name=""/>
        <dsp:cNvSpPr/>
      </dsp:nvSpPr>
      <dsp:spPr>
        <a:xfrm>
          <a:off x="3817992" y="267767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Assessment Center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17992" y="267767"/>
        <a:ext cx="1156320" cy="693792"/>
      </dsp:txXfrm>
    </dsp:sp>
    <dsp:sp modelId="{91C0BEF7-87CF-4B2E-868D-6259707ABB6C}">
      <dsp:nvSpPr>
        <dsp:cNvPr id="0" name=""/>
        <dsp:cNvSpPr/>
      </dsp:nvSpPr>
      <dsp:spPr>
        <a:xfrm>
          <a:off x="5089944" y="267767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 Appraisal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5089944" y="267767"/>
        <a:ext cx="1156320" cy="693792"/>
      </dsp:txXfrm>
    </dsp:sp>
    <dsp:sp modelId="{707258E7-3536-4854-A8FB-CADB1CE12D09}">
      <dsp:nvSpPr>
        <dsp:cNvPr id="0" name=""/>
        <dsp:cNvSpPr/>
      </dsp:nvSpPr>
      <dsp:spPr>
        <a:xfrm>
          <a:off x="2135" y="1077191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360-Degree Feedback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135" y="1077191"/>
        <a:ext cx="1156320" cy="693792"/>
      </dsp:txXfrm>
    </dsp:sp>
    <dsp:sp modelId="{CA70B1F4-F8E2-4942-B736-21DC66436CC4}">
      <dsp:nvSpPr>
        <dsp:cNvPr id="0" name=""/>
        <dsp:cNvSpPr/>
      </dsp:nvSpPr>
      <dsp:spPr>
        <a:xfrm>
          <a:off x="1274087" y="1077191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Enlarging the Current Job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274087" y="1077191"/>
        <a:ext cx="1156320" cy="693792"/>
      </dsp:txXfrm>
    </dsp:sp>
    <dsp:sp modelId="{21AC4B41-9923-48C8-8BCE-75B7FF0B474E}">
      <dsp:nvSpPr>
        <dsp:cNvPr id="0" name=""/>
        <dsp:cNvSpPr/>
      </dsp:nvSpPr>
      <dsp:spPr>
        <a:xfrm>
          <a:off x="2546039" y="1077191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Job Rotation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546039" y="1077191"/>
        <a:ext cx="1156320" cy="693792"/>
      </dsp:txXfrm>
    </dsp:sp>
    <dsp:sp modelId="{A7F52425-0282-444A-8F36-F24694EA8F1F}">
      <dsp:nvSpPr>
        <dsp:cNvPr id="0" name=""/>
        <dsp:cNvSpPr/>
      </dsp:nvSpPr>
      <dsp:spPr>
        <a:xfrm>
          <a:off x="3817992" y="1077191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Lateral Moves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17992" y="1077191"/>
        <a:ext cx="1156320" cy="693792"/>
      </dsp:txXfrm>
    </dsp:sp>
    <dsp:sp modelId="{6B66C1A4-D3D7-4359-9C68-7F01632A2957}">
      <dsp:nvSpPr>
        <dsp:cNvPr id="0" name=""/>
        <dsp:cNvSpPr/>
      </dsp:nvSpPr>
      <dsp:spPr>
        <a:xfrm>
          <a:off x="5089944" y="1077191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Transfers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5089944" y="1077191"/>
        <a:ext cx="1156320" cy="693792"/>
      </dsp:txXfrm>
    </dsp:sp>
    <dsp:sp modelId="{79BB0E7E-70C3-48E1-9C74-2CD9D6DF7325}">
      <dsp:nvSpPr>
        <dsp:cNvPr id="0" name=""/>
        <dsp:cNvSpPr/>
      </dsp:nvSpPr>
      <dsp:spPr>
        <a:xfrm>
          <a:off x="2135" y="1886616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Promotions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135" y="1886616"/>
        <a:ext cx="1156320" cy="693792"/>
      </dsp:txXfrm>
    </dsp:sp>
    <dsp:sp modelId="{8408773D-91EE-4732-9FE6-851CA9497C43}">
      <dsp:nvSpPr>
        <dsp:cNvPr id="0" name=""/>
        <dsp:cNvSpPr/>
      </dsp:nvSpPr>
      <dsp:spPr>
        <a:xfrm>
          <a:off x="1274087" y="1886616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Downward Moves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274087" y="1886616"/>
        <a:ext cx="1156320" cy="693792"/>
      </dsp:txXfrm>
    </dsp:sp>
    <dsp:sp modelId="{35881F8C-2319-451A-AD42-21BAD3284A9A}">
      <dsp:nvSpPr>
        <dsp:cNvPr id="0" name=""/>
        <dsp:cNvSpPr/>
      </dsp:nvSpPr>
      <dsp:spPr>
        <a:xfrm>
          <a:off x="2546039" y="1886616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Temporary Assignments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546039" y="1886616"/>
        <a:ext cx="1156320" cy="693792"/>
      </dsp:txXfrm>
    </dsp:sp>
    <dsp:sp modelId="{98EEA8CA-2B1A-4E7D-91AD-510C1FCFBBF6}">
      <dsp:nvSpPr>
        <dsp:cNvPr id="0" name=""/>
        <dsp:cNvSpPr/>
      </dsp:nvSpPr>
      <dsp:spPr>
        <a:xfrm>
          <a:off x="3817992" y="1886616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Volunteer Work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17992" y="1886616"/>
        <a:ext cx="1156320" cy="693792"/>
      </dsp:txXfrm>
    </dsp:sp>
    <dsp:sp modelId="{C81112B0-E847-4930-9D3C-A2680C920AAA}">
      <dsp:nvSpPr>
        <dsp:cNvPr id="0" name=""/>
        <dsp:cNvSpPr/>
      </dsp:nvSpPr>
      <dsp:spPr>
        <a:xfrm>
          <a:off x="5089944" y="1886616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Sabbaticals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5089944" y="1886616"/>
        <a:ext cx="1156320" cy="693792"/>
      </dsp:txXfrm>
    </dsp:sp>
    <dsp:sp modelId="{982D185E-74CC-492F-ABAA-E4579BE53846}">
      <dsp:nvSpPr>
        <dsp:cNvPr id="0" name=""/>
        <dsp:cNvSpPr/>
      </dsp:nvSpPr>
      <dsp:spPr>
        <a:xfrm>
          <a:off x="1274087" y="2696040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Mentoring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274087" y="2696040"/>
        <a:ext cx="1156320" cy="693792"/>
      </dsp:txXfrm>
    </dsp:sp>
    <dsp:sp modelId="{FA38A695-4350-4E19-8D6A-CD88A59D6BF0}">
      <dsp:nvSpPr>
        <dsp:cNvPr id="0" name=""/>
        <dsp:cNvSpPr/>
      </dsp:nvSpPr>
      <dsp:spPr>
        <a:xfrm>
          <a:off x="2546039" y="2696040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Coaching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546039" y="2696040"/>
        <a:ext cx="1156320" cy="693792"/>
      </dsp:txXfrm>
    </dsp:sp>
    <dsp:sp modelId="{2F8F1431-ACB5-4661-848B-BE0B923C9A2F}">
      <dsp:nvSpPr>
        <dsp:cNvPr id="0" name=""/>
        <dsp:cNvSpPr/>
      </dsp:nvSpPr>
      <dsp:spPr>
        <a:xfrm>
          <a:off x="3817992" y="2696040"/>
          <a:ext cx="1156320" cy="6937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Succession Planning</a:t>
          </a:r>
          <a:endParaRPr lang="en-US" sz="1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17992" y="2696040"/>
        <a:ext cx="1156320" cy="693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B2166-104F-4F23-9DA2-082D6DE5C7E9}">
      <dsp:nvSpPr>
        <dsp:cNvPr id="0" name=""/>
        <dsp:cNvSpPr/>
      </dsp:nvSpPr>
      <dsp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C22A3-1381-4D64-ACCA-362CDD06BD99}">
      <dsp:nvSpPr>
        <dsp:cNvPr id="0" name=""/>
        <dsp:cNvSpPr/>
      </dsp:nvSpPr>
      <dsp:spPr>
        <a:xfrm>
          <a:off x="364263" y="246046"/>
          <a:ext cx="5766389" cy="492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Leaderless Group Discussion </a:t>
          </a:r>
          <a:endParaRPr lang="en-US" sz="2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64263" y="246046"/>
        <a:ext cx="5766389" cy="492349"/>
      </dsp:txXfrm>
    </dsp:sp>
    <dsp:sp modelId="{1735B7A4-FCBA-4886-B74E-89318C801F4B}">
      <dsp:nvSpPr>
        <dsp:cNvPr id="0" name=""/>
        <dsp:cNvSpPr/>
      </dsp:nvSpPr>
      <dsp:spPr>
        <a:xfrm>
          <a:off x="56545" y="184503"/>
          <a:ext cx="615436" cy="6154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F5AAF-434F-4294-ACC0-A9AF9273F76F}">
      <dsp:nvSpPr>
        <dsp:cNvPr id="0" name=""/>
        <dsp:cNvSpPr/>
      </dsp:nvSpPr>
      <dsp:spPr>
        <a:xfrm>
          <a:off x="646539" y="984699"/>
          <a:ext cx="5484114" cy="492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Interview</a:t>
          </a:r>
          <a:endParaRPr lang="en-US" sz="2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646539" y="984699"/>
        <a:ext cx="5484114" cy="492349"/>
      </dsp:txXfrm>
    </dsp:sp>
    <dsp:sp modelId="{97E347D1-7647-4393-85F3-483CD7F47CF9}">
      <dsp:nvSpPr>
        <dsp:cNvPr id="0" name=""/>
        <dsp:cNvSpPr/>
      </dsp:nvSpPr>
      <dsp:spPr>
        <a:xfrm>
          <a:off x="338820" y="923155"/>
          <a:ext cx="615436" cy="6154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B0454-CB2F-487D-8504-744307A4601A}">
      <dsp:nvSpPr>
        <dsp:cNvPr id="0" name=""/>
        <dsp:cNvSpPr/>
      </dsp:nvSpPr>
      <dsp:spPr>
        <a:xfrm>
          <a:off x="646539" y="1723351"/>
          <a:ext cx="5484114" cy="492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In-Basket Exercise</a:t>
          </a:r>
          <a:endParaRPr lang="en-US" sz="2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646539" y="1723351"/>
        <a:ext cx="5484114" cy="492349"/>
      </dsp:txXfrm>
    </dsp:sp>
    <dsp:sp modelId="{0D8DD8E2-1AF0-4C44-A9A9-D0AA7E96DB4E}">
      <dsp:nvSpPr>
        <dsp:cNvPr id="0" name=""/>
        <dsp:cNvSpPr/>
      </dsp:nvSpPr>
      <dsp:spPr>
        <a:xfrm>
          <a:off x="338820" y="1661807"/>
          <a:ext cx="615436" cy="6154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8B66D8-A604-43EB-94B4-F9DDA4E18621}">
      <dsp:nvSpPr>
        <dsp:cNvPr id="0" name=""/>
        <dsp:cNvSpPr/>
      </dsp:nvSpPr>
      <dsp:spPr>
        <a:xfrm>
          <a:off x="364263" y="2462003"/>
          <a:ext cx="5766389" cy="492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Role-Play</a:t>
          </a:r>
          <a:endParaRPr lang="en-US" sz="2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64263" y="2462003"/>
        <a:ext cx="5766389" cy="492349"/>
      </dsp:txXfrm>
    </dsp:sp>
    <dsp:sp modelId="{099F2B35-7C8C-4121-924B-7874AA0FA549}">
      <dsp:nvSpPr>
        <dsp:cNvPr id="0" name=""/>
        <dsp:cNvSpPr/>
      </dsp:nvSpPr>
      <dsp:spPr>
        <a:xfrm>
          <a:off x="56545" y="2400460"/>
          <a:ext cx="615436" cy="6154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8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E910AE-D6C9-4E4D-B3C8-95322937167E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5BE8407-E817-426C-9C46-E15F20784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6826956" cy="365125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3443343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rgbClr val="002060"/>
              </a:buClr>
              <a:buFont typeface="Courier New" pitchFamily="49" charset="0"/>
              <a:buChar char="o"/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dirty="0" smtClean="0"/>
              <a:t>Copyright © 2017 McGraw-Hill Education. All rights reserved. No reproduction or distribution without the prior written consent of McGraw-Hill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81DF170E-70EB-49F5-8449-D6A0E4DEBEC4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/>
          <a:lstStyle/>
          <a:p>
            <a:fld id="{FBBC458B-B18F-4C3D-A1CD-A5C71A927D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913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 i="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buClr>
                <a:schemeClr val="accent4">
                  <a:lumMod val="50000"/>
                </a:schemeClr>
              </a:buClr>
              <a:defRPr sz="22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 sz="18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 sz="1400">
                <a:latin typeface="Gisha" panose="020B0502040204020203" pitchFamily="34" charset="-79"/>
                <a:cs typeface="Gisha" panose="020B0502040204020203" pitchFamily="34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1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9152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660033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rgbClr val="002060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81600" y="2133600"/>
            <a:ext cx="2971800" cy="3286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Chapter </a:t>
            </a:r>
            <a:r>
              <a:rPr lang="en-US" dirty="0" smtClean="0"/>
              <a:t>Nine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660033"/>
                </a:solidFill>
              </a:rPr>
              <a:t>Employee </a:t>
            </a:r>
            <a:r>
              <a:rPr lang="en-US" dirty="0">
                <a:solidFill>
                  <a:srgbClr val="660033"/>
                </a:solidFill>
              </a:rPr>
              <a:t>Development </a:t>
            </a:r>
            <a:r>
              <a:rPr lang="en-US" dirty="0" smtClean="0">
                <a:solidFill>
                  <a:srgbClr val="660033"/>
                </a:solidFill>
              </a:rPr>
              <a:t>&amp; Career </a:t>
            </a:r>
            <a:r>
              <a:rPr lang="en-US" dirty="0">
                <a:solidFill>
                  <a:srgbClr val="660033"/>
                </a:solidFill>
              </a:rPr>
              <a:t>Management</a:t>
            </a:r>
          </a:p>
          <a:p>
            <a:pPr marL="0" indent="0" algn="ctr">
              <a:buNone/>
            </a:pPr>
            <a:endParaRPr lang="en-US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219200"/>
            <a:ext cx="3503676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159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Approaches to Development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1709111"/>
              </p:ext>
            </p:extLst>
          </p:nvPr>
        </p:nvGraphicFramePr>
        <p:xfrm>
          <a:off x="1447800" y="1828800"/>
          <a:ext cx="6248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6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7058377" cy="1773218"/>
          </a:xfrm>
        </p:spPr>
        <p:txBody>
          <a:bodyPr>
            <a:normAutofit/>
          </a:bodyPr>
          <a:lstStyle/>
          <a:p>
            <a:r>
              <a:rPr lang="en-US" dirty="0" smtClean="0"/>
              <a:t>Frequency of Practices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862388" cy="378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1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Formal education </a:t>
            </a:r>
            <a:r>
              <a:rPr lang="en-US" dirty="0" smtClean="0"/>
              <a:t>may </a:t>
            </a:r>
            <a:r>
              <a:rPr lang="en-US" dirty="0"/>
              <a:t>take many </a:t>
            </a:r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on-site </a:t>
            </a:r>
            <a:r>
              <a:rPr lang="en-US" dirty="0"/>
              <a:t>or off-site programs tailored specifically for a company’s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courses offered by consultants or academic </a:t>
            </a:r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on-campus </a:t>
            </a:r>
            <a:r>
              <a:rPr lang="en-US" dirty="0"/>
              <a:t>university </a:t>
            </a:r>
            <a:r>
              <a:rPr lang="en-US" dirty="0" smtClean="0"/>
              <a:t>programs</a:t>
            </a:r>
          </a:p>
          <a:p>
            <a:endParaRPr lang="en-US" sz="800" dirty="0"/>
          </a:p>
          <a:p>
            <a:r>
              <a:rPr lang="en-US" dirty="0"/>
              <a:t>Many companies provide tuition </a:t>
            </a:r>
            <a:r>
              <a:rPr lang="en-US" dirty="0" smtClean="0"/>
              <a:t>reimbursement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0286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Includes </a:t>
            </a:r>
            <a:r>
              <a:rPr lang="en-US" dirty="0"/>
              <a:t>executive MBA programs and specialized curricula on topics such as leadership, entrepreneurship, and global </a:t>
            </a:r>
            <a:r>
              <a:rPr lang="en-US" dirty="0" smtClean="0"/>
              <a:t>business</a:t>
            </a:r>
          </a:p>
          <a:p>
            <a:endParaRPr lang="en-US" sz="800" dirty="0"/>
          </a:p>
          <a:p>
            <a:r>
              <a:rPr lang="en-US" dirty="0" smtClean="0"/>
              <a:t>Blended </a:t>
            </a:r>
            <a:r>
              <a:rPr lang="en-US" dirty="0"/>
              <a:t>learning </a:t>
            </a:r>
            <a:r>
              <a:rPr lang="en-US" dirty="0" smtClean="0"/>
              <a:t>is common</a:t>
            </a:r>
          </a:p>
          <a:p>
            <a:endParaRPr lang="en-US" sz="800" dirty="0"/>
          </a:p>
          <a:p>
            <a:r>
              <a:rPr lang="en-US" dirty="0" smtClean="0"/>
              <a:t>Educational </a:t>
            </a:r>
            <a:r>
              <a:rPr lang="en-US" dirty="0"/>
              <a:t>institutions have begun offering </a:t>
            </a:r>
            <a:r>
              <a:rPr lang="en-US" dirty="0" smtClean="0"/>
              <a:t>in-house</a:t>
            </a:r>
            <a:r>
              <a:rPr lang="en-US" dirty="0"/>
              <a:t>, customized </a:t>
            </a:r>
            <a:r>
              <a:rPr lang="en-US" dirty="0" smtClean="0"/>
              <a:t>programs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887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Involves </a:t>
            </a:r>
            <a:r>
              <a:rPr lang="en-US" dirty="0"/>
              <a:t>collecting information and providing feedback </a:t>
            </a:r>
            <a:r>
              <a:rPr lang="en-US" dirty="0" smtClean="0"/>
              <a:t>about behavior</a:t>
            </a:r>
            <a:r>
              <a:rPr lang="en-US" dirty="0"/>
              <a:t>, communication style, and </a:t>
            </a:r>
            <a:r>
              <a:rPr lang="en-US" dirty="0" smtClean="0"/>
              <a:t>skills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 smtClean="0"/>
              <a:t>Assessment </a:t>
            </a:r>
            <a:r>
              <a:rPr lang="en-US" dirty="0"/>
              <a:t>may help: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identify managerial potential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identify strengths </a:t>
            </a:r>
            <a:r>
              <a:rPr lang="en-US" dirty="0"/>
              <a:t>and weaknesses of members in teams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self-awareness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522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 </a:t>
            </a:r>
            <a:r>
              <a:rPr lang="en-US" dirty="0"/>
              <a:t>Personality Inventory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Big </a:t>
            </a:r>
            <a:r>
              <a:rPr lang="en-US" dirty="0"/>
              <a:t>Five personality </a:t>
            </a:r>
            <a:r>
              <a:rPr lang="en-US" dirty="0" smtClean="0"/>
              <a:t>dimensions: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emotional stability </a:t>
            </a:r>
            <a:r>
              <a:rPr lang="en-US" dirty="0" smtClean="0"/>
              <a:t>(relaxed, non-worrier)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extraversion</a:t>
            </a:r>
            <a:r>
              <a:rPr lang="en-US" dirty="0" smtClean="0"/>
              <a:t> (sociable, outgoing)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openness</a:t>
            </a:r>
            <a:r>
              <a:rPr lang="en-US" dirty="0" smtClean="0"/>
              <a:t> (willing to try new things)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agreeableness</a:t>
            </a:r>
            <a:r>
              <a:rPr lang="en-US" dirty="0" smtClean="0"/>
              <a:t> (friendly, polite)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conscientiousness</a:t>
            </a:r>
            <a:r>
              <a:rPr lang="en-US" dirty="0" smtClean="0"/>
              <a:t> (hardworking, detail oriented)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729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570132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Measures personality </a:t>
            </a:r>
            <a:r>
              <a:rPr lang="en-US" dirty="0"/>
              <a:t>and behavioral </a:t>
            </a:r>
            <a:r>
              <a:rPr lang="en-US" dirty="0" smtClean="0"/>
              <a:t>style: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dominance</a:t>
            </a:r>
            <a:r>
              <a:rPr lang="en-US" dirty="0" smtClean="0"/>
              <a:t> </a:t>
            </a:r>
            <a:r>
              <a:rPr lang="en-US" dirty="0"/>
              <a:t>(directness, forcefulness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influence</a:t>
            </a:r>
            <a:r>
              <a:rPr lang="en-US" dirty="0" smtClean="0"/>
              <a:t> </a:t>
            </a:r>
            <a:r>
              <a:rPr lang="en-US" dirty="0"/>
              <a:t>(sociability, </a:t>
            </a:r>
            <a:r>
              <a:rPr lang="en-US" dirty="0" smtClean="0"/>
              <a:t>persuasiveness)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steadiness</a:t>
            </a:r>
            <a:r>
              <a:rPr lang="en-US" dirty="0" smtClean="0"/>
              <a:t> (cooperativeness, dependability)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conscientiousness</a:t>
            </a:r>
            <a:r>
              <a:rPr lang="en-US" dirty="0" smtClean="0"/>
              <a:t> </a:t>
            </a:r>
            <a:r>
              <a:rPr lang="en-US" dirty="0"/>
              <a:t>(accuracy, competency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501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Myers-Briggs </a:t>
            </a:r>
            <a:r>
              <a:rPr lang="en-US" dirty="0"/>
              <a:t>Type Indicator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68" y="1905000"/>
            <a:ext cx="6722532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Identifies 16 personality types based on preferences for: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0033"/>
                </a:solidFill>
              </a:rPr>
              <a:t>introversion</a:t>
            </a:r>
            <a:r>
              <a:rPr lang="en-US" dirty="0" smtClean="0"/>
              <a:t> </a:t>
            </a:r>
            <a:r>
              <a:rPr lang="en-US" dirty="0"/>
              <a:t>(I) or </a:t>
            </a:r>
            <a:r>
              <a:rPr lang="en-US" dirty="0">
                <a:solidFill>
                  <a:srgbClr val="660033"/>
                </a:solidFill>
              </a:rPr>
              <a:t>extraversion</a:t>
            </a:r>
            <a:r>
              <a:rPr lang="en-US" dirty="0"/>
              <a:t> (</a:t>
            </a:r>
            <a:r>
              <a:rPr lang="en-US" dirty="0" smtClean="0"/>
              <a:t>E)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0033"/>
                </a:solidFill>
              </a:rPr>
              <a:t>sensing</a:t>
            </a:r>
            <a:r>
              <a:rPr lang="en-US" dirty="0" smtClean="0"/>
              <a:t> </a:t>
            </a:r>
            <a:r>
              <a:rPr lang="en-US" dirty="0"/>
              <a:t>(S) or </a:t>
            </a:r>
            <a:r>
              <a:rPr lang="en-US" dirty="0">
                <a:solidFill>
                  <a:srgbClr val="660033"/>
                </a:solidFill>
              </a:rPr>
              <a:t>intuition</a:t>
            </a:r>
            <a:r>
              <a:rPr lang="en-US" dirty="0"/>
              <a:t> (</a:t>
            </a:r>
            <a:r>
              <a:rPr lang="en-US" dirty="0" smtClean="0"/>
              <a:t>N)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0033"/>
                </a:solidFill>
              </a:rPr>
              <a:t>thinking</a:t>
            </a:r>
            <a:r>
              <a:rPr lang="en-US" dirty="0" smtClean="0"/>
              <a:t> </a:t>
            </a:r>
            <a:r>
              <a:rPr lang="en-US" dirty="0"/>
              <a:t>(T) or </a:t>
            </a:r>
            <a:r>
              <a:rPr lang="en-US" dirty="0">
                <a:solidFill>
                  <a:srgbClr val="660033"/>
                </a:solidFill>
              </a:rPr>
              <a:t>feeling</a:t>
            </a:r>
            <a:r>
              <a:rPr lang="en-US" dirty="0"/>
              <a:t> (</a:t>
            </a:r>
            <a:r>
              <a:rPr lang="en-US" dirty="0" smtClean="0"/>
              <a:t>F)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0033"/>
                </a:solidFill>
              </a:rPr>
              <a:t>judging</a:t>
            </a:r>
            <a:r>
              <a:rPr lang="en-US" dirty="0" smtClean="0"/>
              <a:t> </a:t>
            </a:r>
            <a:r>
              <a:rPr lang="en-US" dirty="0"/>
              <a:t>(J) or </a:t>
            </a:r>
            <a:r>
              <a:rPr lang="en-US" dirty="0">
                <a:solidFill>
                  <a:srgbClr val="660033"/>
                </a:solidFill>
              </a:rPr>
              <a:t>perceiving</a:t>
            </a:r>
            <a:r>
              <a:rPr lang="en-US" dirty="0"/>
              <a:t> (</a:t>
            </a:r>
            <a:r>
              <a:rPr lang="en-US" dirty="0" smtClean="0"/>
              <a:t>P)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Each </a:t>
            </a:r>
            <a:r>
              <a:rPr lang="en-US" dirty="0"/>
              <a:t>personality type has implications for work habits and interpersonal </a:t>
            </a:r>
            <a:r>
              <a:rPr lang="en-US" dirty="0" smtClean="0"/>
              <a:t>relationships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594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raters assess </a:t>
            </a:r>
            <a:r>
              <a:rPr lang="en-US" dirty="0" smtClean="0"/>
              <a:t>employees in a </a:t>
            </a:r>
            <a:r>
              <a:rPr lang="en-US" dirty="0"/>
              <a:t>number of </a:t>
            </a:r>
            <a:r>
              <a:rPr lang="en-US" dirty="0" smtClean="0"/>
              <a:t>exercises</a:t>
            </a:r>
          </a:p>
          <a:p>
            <a:endParaRPr lang="en-US" sz="600" dirty="0"/>
          </a:p>
          <a:p>
            <a:r>
              <a:rPr lang="en-US" dirty="0" smtClean="0"/>
              <a:t>Typically used to </a:t>
            </a:r>
            <a:r>
              <a:rPr lang="en-US" dirty="0"/>
              <a:t>identify </a:t>
            </a:r>
            <a:r>
              <a:rPr lang="en-US" dirty="0" smtClean="0"/>
              <a:t>personality </a:t>
            </a:r>
            <a:r>
              <a:rPr lang="en-US" dirty="0"/>
              <a:t>characteristics, administrative skills, and interpersonal skills </a:t>
            </a:r>
            <a:r>
              <a:rPr lang="en-US" dirty="0" smtClean="0"/>
              <a:t>for managerial jobs</a:t>
            </a:r>
            <a:endParaRPr lang="en-US" dirty="0"/>
          </a:p>
          <a:p>
            <a:endParaRPr lang="en-US" sz="600" dirty="0"/>
          </a:p>
          <a:p>
            <a:r>
              <a:rPr lang="en-US" dirty="0" smtClean="0"/>
              <a:t>Increasingly used </a:t>
            </a:r>
            <a:r>
              <a:rPr lang="en-US" dirty="0"/>
              <a:t>to determine if employees have the skills to work in </a:t>
            </a:r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41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77" y="914400"/>
            <a:ext cx="6965245" cy="1202485"/>
          </a:xfrm>
        </p:spPr>
        <p:txBody>
          <a:bodyPr/>
          <a:lstStyle/>
          <a:p>
            <a:r>
              <a:rPr lang="en-US" dirty="0" smtClean="0"/>
              <a:t>Assessment Center Exercises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165126"/>
              </p:ext>
            </p:extLst>
          </p:nvPr>
        </p:nvGraphicFramePr>
        <p:xfrm>
          <a:off x="1524000" y="1981200"/>
          <a:ext cx="6172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498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Discuss the steps in the development planning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/>
              <a:t>Explain the employees’ and company’s responsibilities in planning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Discuss current trends in using formal education for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Relate how assessment of personality type, work behavior, and job performance can be used for employee development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385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360-Degree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Feedback </a:t>
            </a:r>
            <a:r>
              <a:rPr lang="en-US" dirty="0"/>
              <a:t>is obtained from subordinates, peers, customers, managers, and employees </a:t>
            </a:r>
            <a:r>
              <a:rPr lang="en-US" dirty="0" smtClean="0"/>
              <a:t>themselves</a:t>
            </a:r>
            <a:endParaRPr lang="en-US" dirty="0"/>
          </a:p>
          <a:p>
            <a:endParaRPr lang="en-US" sz="1000" dirty="0"/>
          </a:p>
          <a:p>
            <a:r>
              <a:rPr lang="en-US" dirty="0" smtClean="0"/>
              <a:t>Individuals complete </a:t>
            </a:r>
            <a:r>
              <a:rPr lang="en-US" dirty="0"/>
              <a:t>questionnaires </a:t>
            </a:r>
            <a:r>
              <a:rPr lang="en-US" dirty="0" smtClean="0"/>
              <a:t>rating </a:t>
            </a:r>
            <a:r>
              <a:rPr lang="en-US" dirty="0"/>
              <a:t>the employee on a number of different </a:t>
            </a: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9353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There are many </a:t>
            </a:r>
            <a:r>
              <a:rPr lang="en-US" dirty="0" smtClean="0"/>
              <a:t>benefits of 360: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Feedback </a:t>
            </a:r>
            <a:r>
              <a:rPr lang="en-US" dirty="0"/>
              <a:t>is obtained from multiple </a:t>
            </a:r>
            <a:r>
              <a:rPr lang="en-US" dirty="0" smtClean="0"/>
              <a:t>perspectives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Employees </a:t>
            </a:r>
            <a:r>
              <a:rPr lang="en-US" dirty="0"/>
              <a:t>gain a better perspective of their strengths and areas for </a:t>
            </a:r>
            <a:r>
              <a:rPr lang="en-US" dirty="0" smtClean="0"/>
              <a:t>improvement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These systems help to formalize the feedback </a:t>
            </a:r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34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Potential limitations include: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demands placed on </a:t>
            </a:r>
            <a:r>
              <a:rPr lang="en-US" dirty="0" smtClean="0"/>
              <a:t>raters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Employees may retaliate against </a:t>
            </a:r>
            <a:r>
              <a:rPr lang="en-US" dirty="0" smtClean="0"/>
              <a:t>raters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Facilitators may be required to interpret </a:t>
            </a:r>
            <a:r>
              <a:rPr lang="en-US" dirty="0" smtClean="0"/>
              <a:t>results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Companies may fail to provide opportunities </a:t>
            </a:r>
            <a:r>
              <a:rPr lang="en-US" dirty="0" smtClean="0"/>
              <a:t>to </a:t>
            </a:r>
            <a:r>
              <a:rPr lang="en-US" dirty="0"/>
              <a:t>act on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509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Most development occurs through job </a:t>
            </a:r>
            <a:r>
              <a:rPr lang="en-US" dirty="0" smtClean="0"/>
              <a:t>experiences</a:t>
            </a:r>
          </a:p>
          <a:p>
            <a:endParaRPr lang="en-US" sz="1200" dirty="0"/>
          </a:p>
          <a:p>
            <a:r>
              <a:rPr lang="en-US" dirty="0"/>
              <a:t>D</a:t>
            </a:r>
            <a:r>
              <a:rPr lang="en-US" dirty="0" smtClean="0"/>
              <a:t>evelopment most </a:t>
            </a:r>
            <a:r>
              <a:rPr lang="en-US" dirty="0"/>
              <a:t>likely </a:t>
            </a:r>
            <a:r>
              <a:rPr lang="en-US" dirty="0" smtClean="0"/>
              <a:t>occurs </a:t>
            </a:r>
            <a:r>
              <a:rPr lang="en-US" dirty="0"/>
              <a:t>when employees are given </a:t>
            </a:r>
            <a:r>
              <a:rPr lang="en-US" dirty="0" smtClean="0"/>
              <a:t>“stretch” assignments</a:t>
            </a:r>
          </a:p>
          <a:p>
            <a:endParaRPr lang="en-US" sz="1200" dirty="0"/>
          </a:p>
          <a:p>
            <a:r>
              <a:rPr lang="en-US" dirty="0" smtClean="0"/>
              <a:t>Job </a:t>
            </a:r>
            <a:r>
              <a:rPr lang="en-US" dirty="0"/>
              <a:t>experiences </a:t>
            </a:r>
            <a:r>
              <a:rPr lang="en-US" dirty="0" smtClean="0"/>
              <a:t>perceived </a:t>
            </a:r>
            <a:r>
              <a:rPr lang="en-US" dirty="0"/>
              <a:t>as positive stressors challenge employees </a:t>
            </a:r>
            <a:r>
              <a:rPr lang="en-US" dirty="0" smtClean="0"/>
              <a:t>and stimulate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8649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Enlarging the Current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Job enlargement involves adding challenges and new responsibilities to </a:t>
            </a:r>
            <a:r>
              <a:rPr lang="en-US" dirty="0" smtClean="0"/>
              <a:t>the </a:t>
            </a:r>
            <a:r>
              <a:rPr lang="en-US" dirty="0"/>
              <a:t>current </a:t>
            </a:r>
            <a:r>
              <a:rPr lang="en-US" dirty="0" smtClean="0"/>
              <a:t>job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“Two-in-a-box”</a:t>
            </a:r>
            <a:endParaRPr lang="en-US" dirty="0"/>
          </a:p>
          <a:p>
            <a:pPr lvl="1"/>
            <a:r>
              <a:rPr lang="en-US" dirty="0" smtClean="0"/>
              <a:t>Enlarging jobs </a:t>
            </a:r>
            <a:r>
              <a:rPr lang="en-US" dirty="0"/>
              <a:t>by giving two managers the same </a:t>
            </a:r>
            <a:r>
              <a:rPr lang="en-US" dirty="0" smtClean="0"/>
              <a:t>title </a:t>
            </a:r>
            <a:r>
              <a:rPr lang="en-US" dirty="0"/>
              <a:t>and responsibilities and </a:t>
            </a:r>
            <a:r>
              <a:rPr lang="en-US" dirty="0" smtClean="0"/>
              <a:t>allowing </a:t>
            </a:r>
            <a:r>
              <a:rPr lang="en-US" dirty="0"/>
              <a:t>them to divide </a:t>
            </a:r>
            <a:r>
              <a:rPr lang="en-US" dirty="0" smtClean="0"/>
              <a:t>work as they see 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946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Job Rotation </a:t>
            </a:r>
            <a:r>
              <a:rPr lang="en-US" dirty="0" smtClean="0"/>
              <a:t>&amp; Lateral </a:t>
            </a:r>
            <a:r>
              <a:rPr lang="en-US" dirty="0"/>
              <a:t>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series of assignments </a:t>
            </a:r>
            <a:r>
              <a:rPr lang="en-US" dirty="0"/>
              <a:t>in </a:t>
            </a:r>
            <a:r>
              <a:rPr lang="en-US" dirty="0" smtClean="0"/>
              <a:t>different functional </a:t>
            </a:r>
            <a:r>
              <a:rPr lang="en-US" dirty="0"/>
              <a:t>areas </a:t>
            </a:r>
            <a:r>
              <a:rPr lang="en-US" dirty="0" smtClean="0"/>
              <a:t>of the company or within a </a:t>
            </a:r>
            <a:r>
              <a:rPr lang="en-US" dirty="0"/>
              <a:t>single functional </a:t>
            </a:r>
            <a:r>
              <a:rPr lang="en-US" dirty="0" smtClean="0"/>
              <a:t>area</a:t>
            </a:r>
          </a:p>
          <a:p>
            <a:endParaRPr lang="en-US" sz="1000" dirty="0"/>
          </a:p>
          <a:p>
            <a:r>
              <a:rPr lang="en-US" dirty="0"/>
              <a:t>Job rotation helps employees gain an overall appreciation of the </a:t>
            </a:r>
            <a:r>
              <a:rPr lang="en-US" dirty="0" smtClean="0"/>
              <a:t>company and develop a network</a:t>
            </a:r>
          </a:p>
          <a:p>
            <a:endParaRPr lang="en-US" sz="1000" dirty="0" smtClean="0"/>
          </a:p>
          <a:p>
            <a:r>
              <a:rPr lang="en-US" dirty="0" smtClean="0"/>
              <a:t>Lateral </a:t>
            </a:r>
            <a:r>
              <a:rPr lang="en-US" dirty="0"/>
              <a:t>moves help </a:t>
            </a:r>
            <a:r>
              <a:rPr lang="en-US" dirty="0" smtClean="0"/>
              <a:t>retain employees </a:t>
            </a:r>
            <a:r>
              <a:rPr lang="en-US" dirty="0"/>
              <a:t>who want new </a:t>
            </a:r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34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Job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Linked to specific developmental needs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Provides experiences needed for managerial positions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Employees understand the skills to be developed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Timed to minimize workload costs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All employees are given equal opportunity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distribution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617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93782"/>
            <a:ext cx="7010400" cy="2001818"/>
          </a:xfrm>
        </p:spPr>
        <p:txBody>
          <a:bodyPr>
            <a:normAutofit/>
          </a:bodyPr>
          <a:lstStyle/>
          <a:p>
            <a:r>
              <a:rPr lang="en-US" dirty="0"/>
              <a:t>Temporary Assignments, </a:t>
            </a:r>
            <a:r>
              <a:rPr lang="en-US" dirty="0" smtClean="0"/>
              <a:t>Volunteering </a:t>
            </a:r>
            <a:r>
              <a:rPr lang="en-US" dirty="0"/>
              <a:t>&amp; Sabbaticals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362200"/>
            <a:ext cx="6417732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Temporary </a:t>
            </a:r>
            <a:r>
              <a:rPr lang="en-US" dirty="0" smtClean="0"/>
              <a:t>assignments involve exchanging employees so companies can better </a:t>
            </a:r>
            <a:r>
              <a:rPr lang="en-US" dirty="0"/>
              <a:t>understand each </a:t>
            </a:r>
            <a:r>
              <a:rPr lang="en-US" dirty="0" smtClean="0"/>
              <a:t>other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 smtClean="0"/>
              <a:t>Community volunteer assignments may </a:t>
            </a:r>
            <a:r>
              <a:rPr lang="en-US" dirty="0"/>
              <a:t>provide opportunities to </a:t>
            </a:r>
            <a:r>
              <a:rPr lang="en-US" dirty="0" smtClean="0"/>
              <a:t>learn </a:t>
            </a:r>
            <a:r>
              <a:rPr lang="en-US" dirty="0"/>
              <a:t>new </a:t>
            </a:r>
            <a:r>
              <a:rPr lang="en-US" dirty="0" smtClean="0"/>
              <a:t>skills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/>
              <a:t>A sabbatical involves a leave of absence to renew or develop </a:t>
            </a:r>
            <a:r>
              <a:rPr lang="en-US" dirty="0" smtClean="0"/>
              <a:t>skills</a:t>
            </a: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8740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93782"/>
            <a:ext cx="7010400" cy="2001818"/>
          </a:xfrm>
        </p:spPr>
        <p:txBody>
          <a:bodyPr>
            <a:normAutofit/>
          </a:bodyPr>
          <a:lstStyle/>
          <a:p>
            <a:r>
              <a:rPr lang="en-US" dirty="0"/>
              <a:t>Transfers, Promotions &amp; Downward </a:t>
            </a:r>
            <a:r>
              <a:rPr lang="en-US" dirty="0" smtClean="0"/>
              <a:t>Moves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286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A transfer </a:t>
            </a:r>
            <a:r>
              <a:rPr lang="en-US" dirty="0" smtClean="0"/>
              <a:t>involves reassigning </a:t>
            </a:r>
            <a:r>
              <a:rPr lang="en-US" dirty="0"/>
              <a:t>an employee to a </a:t>
            </a:r>
            <a:r>
              <a:rPr lang="en-US" dirty="0" smtClean="0"/>
              <a:t>different </a:t>
            </a:r>
            <a:r>
              <a:rPr lang="en-US" dirty="0"/>
              <a:t>area of the </a:t>
            </a:r>
            <a:r>
              <a:rPr lang="en-US" dirty="0" smtClean="0"/>
              <a:t>company</a:t>
            </a:r>
          </a:p>
          <a:p>
            <a:endParaRPr lang="en-US" sz="800" dirty="0" smtClean="0"/>
          </a:p>
          <a:p>
            <a:r>
              <a:rPr lang="en-US" dirty="0" smtClean="0"/>
              <a:t>A </a:t>
            </a:r>
            <a:r>
              <a:rPr lang="en-US" dirty="0"/>
              <a:t>promotion involves </a:t>
            </a:r>
            <a:r>
              <a:rPr lang="en-US" dirty="0" smtClean="0"/>
              <a:t>advancement to a position </a:t>
            </a:r>
            <a:r>
              <a:rPr lang="en-US" dirty="0"/>
              <a:t>of greater </a:t>
            </a:r>
            <a:r>
              <a:rPr lang="en-US" dirty="0" smtClean="0"/>
              <a:t>responsibility </a:t>
            </a:r>
            <a:r>
              <a:rPr lang="en-US" dirty="0"/>
              <a:t>and </a:t>
            </a:r>
            <a:r>
              <a:rPr lang="en-US" dirty="0" smtClean="0"/>
              <a:t>authority</a:t>
            </a:r>
          </a:p>
          <a:p>
            <a:endParaRPr lang="en-US" sz="800" dirty="0"/>
          </a:p>
          <a:p>
            <a:r>
              <a:rPr lang="en-US" dirty="0"/>
              <a:t>A downward move </a:t>
            </a:r>
            <a:r>
              <a:rPr lang="en-US" dirty="0" smtClean="0"/>
              <a:t>involves a </a:t>
            </a:r>
            <a:r>
              <a:rPr lang="en-US" dirty="0"/>
              <a:t>position with less </a:t>
            </a:r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320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81800" cy="1392218"/>
          </a:xfrm>
        </p:spPr>
        <p:txBody>
          <a:bodyPr>
            <a:normAutofit/>
          </a:bodyPr>
          <a:lstStyle/>
          <a:p>
            <a:r>
              <a:rPr lang="en-US" dirty="0" smtClean="0"/>
              <a:t>Buy-In for Relocation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Provide information about </a:t>
            </a:r>
            <a:r>
              <a:rPr lang="en-US" dirty="0" smtClean="0"/>
              <a:t>content</a:t>
            </a:r>
            <a:r>
              <a:rPr lang="en-US" dirty="0"/>
              <a:t>, challenges, and </a:t>
            </a:r>
            <a:r>
              <a:rPr lang="en-US" dirty="0" smtClean="0"/>
              <a:t>benefits 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 smtClean="0"/>
              <a:t>Send the employee to </a:t>
            </a:r>
            <a:r>
              <a:rPr lang="en-US" dirty="0"/>
              <a:t>preview the new location </a:t>
            </a:r>
            <a:endParaRPr lang="en-US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Educate how </a:t>
            </a:r>
            <a:r>
              <a:rPr lang="en-US" dirty="0"/>
              <a:t>the new job will affect </a:t>
            </a:r>
            <a:r>
              <a:rPr lang="en-US" dirty="0" smtClean="0"/>
              <a:t>income, taxes, and expenses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Assist </a:t>
            </a:r>
            <a:r>
              <a:rPr lang="en-US" dirty="0" smtClean="0"/>
              <a:t>with selling and securing housing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Assign a host to help with </a:t>
            </a:r>
            <a:r>
              <a:rPr lang="en-US" dirty="0" smtClean="0"/>
              <a:t>adjustment</a:t>
            </a:r>
          </a:p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rovide an </a:t>
            </a:r>
            <a:r>
              <a:rPr lang="en-US" dirty="0"/>
              <a:t>orientation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8349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Explain how job experiences can be used for development and suggest a job experience to match an employee’s development goal or </a:t>
            </a:r>
            <a:r>
              <a:rPr lang="en-US" dirty="0" smtClean="0"/>
              <a:t>need</a:t>
            </a:r>
            <a:endParaRPr lang="en-US" dirty="0"/>
          </a:p>
          <a:p>
            <a:r>
              <a:rPr lang="en-US" dirty="0"/>
              <a:t>Identify the characteristics of an effective mentoring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Describe the succession planning process and how the nine-box grid is </a:t>
            </a:r>
            <a:r>
              <a:rPr lang="en-US" dirty="0" smtClean="0"/>
              <a:t>used</a:t>
            </a:r>
            <a:endParaRPr lang="en-US" dirty="0"/>
          </a:p>
          <a:p>
            <a:r>
              <a:rPr lang="en-US" dirty="0"/>
              <a:t>Design an effective on-boarding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9087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Involves an experienced, senior employee helping to develop a less experienced one</a:t>
            </a:r>
          </a:p>
          <a:p>
            <a:endParaRPr lang="en-US" sz="800" dirty="0" smtClean="0"/>
          </a:p>
          <a:p>
            <a:r>
              <a:rPr lang="en-US" dirty="0" smtClean="0"/>
              <a:t>Helps socialize </a:t>
            </a:r>
            <a:r>
              <a:rPr lang="en-US" dirty="0"/>
              <a:t>new employees, develop managers, and provide opportunities </a:t>
            </a:r>
            <a:r>
              <a:rPr lang="en-US" dirty="0" smtClean="0"/>
              <a:t>without </a:t>
            </a:r>
            <a:r>
              <a:rPr lang="en-US" dirty="0"/>
              <a:t>regard to race and </a:t>
            </a:r>
            <a:r>
              <a:rPr lang="en-US" dirty="0" smtClean="0"/>
              <a:t>gender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Most relationships develop informally, but some companies have formal programs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18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Benefits </a:t>
            </a:r>
            <a:r>
              <a:rPr lang="en-US" dirty="0" smtClean="0"/>
              <a:t>for protégés </a:t>
            </a:r>
            <a:r>
              <a:rPr lang="en-US" dirty="0"/>
              <a:t>include: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career </a:t>
            </a:r>
            <a:r>
              <a:rPr lang="en-US" dirty="0" smtClean="0"/>
              <a:t>support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psychosocial </a:t>
            </a:r>
            <a:r>
              <a:rPr lang="en-US" dirty="0" smtClean="0"/>
              <a:t>support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skill development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higher rates of promotion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higher </a:t>
            </a:r>
            <a:r>
              <a:rPr lang="en-US" dirty="0"/>
              <a:t>salaries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greater organizational influence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5433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 Benefit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3415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Benefits </a:t>
            </a:r>
            <a:r>
              <a:rPr lang="en-US" dirty="0" smtClean="0"/>
              <a:t>for mentors </a:t>
            </a:r>
            <a:r>
              <a:rPr lang="en-US" dirty="0"/>
              <a:t>include: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developing interpersonal skills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increased self-esteem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ncreased sense </a:t>
            </a:r>
            <a:r>
              <a:rPr lang="en-US" dirty="0"/>
              <a:t>of worth to the company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access to new knowledge in their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9025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Mentoring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Carefully select mentors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Make participation voluntary </a:t>
            </a:r>
            <a:endParaRPr lang="en-US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Ensure </a:t>
            </a:r>
            <a:r>
              <a:rPr lang="en-US" dirty="0"/>
              <a:t>the </a:t>
            </a:r>
            <a:r>
              <a:rPr lang="en-US" dirty="0" smtClean="0"/>
              <a:t>process </a:t>
            </a:r>
            <a:r>
              <a:rPr lang="en-US" dirty="0"/>
              <a:t>does not hinder informal relationships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Match based on how the mentor’s skills can </a:t>
            </a:r>
            <a:r>
              <a:rPr lang="en-US" dirty="0" smtClean="0"/>
              <a:t>meet </a:t>
            </a:r>
            <a:r>
              <a:rPr lang="en-US" dirty="0"/>
              <a:t>a protégé’s needs</a:t>
            </a:r>
          </a:p>
          <a:p>
            <a:pPr lvl="0">
              <a:spcBef>
                <a:spcPts val="0"/>
              </a:spcBef>
            </a:pPr>
            <a:r>
              <a:rPr lang="en-US" dirty="0"/>
              <a:t>Clarify roles and expectations</a:t>
            </a:r>
          </a:p>
          <a:p>
            <a:pPr lvl="0">
              <a:spcBef>
                <a:spcPts val="0"/>
              </a:spcBef>
            </a:pPr>
            <a:r>
              <a:rPr lang="en-US" dirty="0"/>
              <a:t>Specify a minimum amount of contact </a:t>
            </a:r>
            <a:r>
              <a:rPr lang="en-US" dirty="0" smtClean="0"/>
              <a:t>time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Encourage </a:t>
            </a:r>
            <a:r>
              <a:rPr lang="en-US" dirty="0"/>
              <a:t>continued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3639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 peer </a:t>
            </a:r>
            <a:r>
              <a:rPr lang="en-US" dirty="0"/>
              <a:t>or manager who works </a:t>
            </a:r>
            <a:r>
              <a:rPr lang="en-US" dirty="0" smtClean="0"/>
              <a:t>with </a:t>
            </a:r>
            <a:r>
              <a:rPr lang="en-US" dirty="0"/>
              <a:t>an employee to </a:t>
            </a:r>
            <a:r>
              <a:rPr lang="en-US" dirty="0" smtClean="0"/>
              <a:t>develop </a:t>
            </a:r>
            <a:r>
              <a:rPr lang="en-US" dirty="0"/>
              <a:t>skills, motivate, and provide </a:t>
            </a:r>
            <a:r>
              <a:rPr lang="en-US" dirty="0" smtClean="0"/>
              <a:t>feedback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A coach can play three roles: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developing high potential managers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helping employees learn for themselves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providing valuable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5859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Managers </a:t>
            </a:r>
            <a:r>
              <a:rPr lang="en-US" dirty="0"/>
              <a:t>may be reluctant to discuss performance problems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 smtClean="0"/>
              <a:t>Managers </a:t>
            </a:r>
            <a:r>
              <a:rPr lang="en-US" dirty="0"/>
              <a:t>may be better able to identify performance issues than solve </a:t>
            </a:r>
            <a:r>
              <a:rPr lang="en-US" dirty="0" smtClean="0"/>
              <a:t>them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/>
              <a:t>Managers may </a:t>
            </a:r>
            <a:r>
              <a:rPr lang="en-US" dirty="0" smtClean="0"/>
              <a:t>believe employees perceive </a:t>
            </a:r>
            <a:r>
              <a:rPr lang="en-US" dirty="0"/>
              <a:t>coaching as </a:t>
            </a:r>
            <a:r>
              <a:rPr lang="en-US" dirty="0" smtClean="0"/>
              <a:t>criticism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/>
              <a:t>Managers </a:t>
            </a:r>
            <a:r>
              <a:rPr lang="en-US" dirty="0" smtClean="0"/>
              <a:t>may not have time </a:t>
            </a:r>
            <a:r>
              <a:rPr lang="en-US" dirty="0"/>
              <a:t>to coach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983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Identifying, </a:t>
            </a:r>
            <a:r>
              <a:rPr lang="en-US" dirty="0"/>
              <a:t>developing, and tracking </a:t>
            </a:r>
            <a:r>
              <a:rPr lang="en-US" dirty="0" smtClean="0"/>
              <a:t>employees </a:t>
            </a:r>
            <a:r>
              <a:rPr lang="en-US" dirty="0"/>
              <a:t>who are capable of moving into different </a:t>
            </a:r>
            <a:r>
              <a:rPr lang="en-US" dirty="0" smtClean="0"/>
              <a:t>positions</a:t>
            </a:r>
          </a:p>
          <a:p>
            <a:pPr>
              <a:spcBef>
                <a:spcPts val="0"/>
              </a:spcBef>
            </a:pPr>
            <a:endParaRPr lang="en-US" sz="6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Key benefits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prepares future leaders and builds “bench </a:t>
            </a:r>
            <a:r>
              <a:rPr lang="en-US" dirty="0"/>
              <a:t>strength</a:t>
            </a:r>
            <a:r>
              <a:rPr lang="en-US" dirty="0" smtClean="0"/>
              <a:t>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minimizes disruptions when key employees leave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helps plan development experiences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attracts and retains employees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863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Nine Box 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49601" y="1799000"/>
            <a:ext cx="4179799" cy="391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3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results be public?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Advantages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employees may stay because they </a:t>
            </a:r>
            <a:r>
              <a:rPr lang="en-US" dirty="0" smtClean="0"/>
              <a:t>understand promotion </a:t>
            </a:r>
            <a:r>
              <a:rPr lang="en-US" dirty="0"/>
              <a:t>prospects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employees </a:t>
            </a:r>
            <a:r>
              <a:rPr lang="en-US" dirty="0"/>
              <a:t>who are not interested </a:t>
            </a:r>
            <a:r>
              <a:rPr lang="en-US" dirty="0" smtClean="0"/>
              <a:t>may communicate </a:t>
            </a:r>
            <a:r>
              <a:rPr lang="en-US" dirty="0"/>
              <a:t>their </a:t>
            </a:r>
            <a:r>
              <a:rPr lang="en-US" dirty="0" smtClean="0"/>
              <a:t>intentions</a:t>
            </a:r>
          </a:p>
          <a:p>
            <a:pPr lvl="1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Disadvantages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employees not targeted </a:t>
            </a:r>
            <a:r>
              <a:rPr lang="en-US" dirty="0" smtClean="0"/>
              <a:t>may become discouraged and/or leave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73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Dysfunctional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Development may </a:t>
            </a:r>
            <a:r>
              <a:rPr lang="en-US" dirty="0" smtClean="0"/>
              <a:t>help alleviate </a:t>
            </a:r>
            <a:r>
              <a:rPr lang="en-US" dirty="0"/>
              <a:t>dysfunctional behaviors 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oxic</a:t>
            </a:r>
            <a:r>
              <a:rPr lang="en-US" dirty="0"/>
              <a:t>” behaviors include </a:t>
            </a:r>
            <a:r>
              <a:rPr lang="en-US" dirty="0" smtClean="0"/>
              <a:t>insensitivity, aggression, </a:t>
            </a:r>
            <a:r>
              <a:rPr lang="en-US" dirty="0"/>
              <a:t>arrogance, </a:t>
            </a:r>
            <a:r>
              <a:rPr lang="en-US" dirty="0" smtClean="0"/>
              <a:t>and poor </a:t>
            </a:r>
            <a:r>
              <a:rPr lang="en-US" dirty="0"/>
              <a:t>conflict-management </a:t>
            </a:r>
            <a:r>
              <a:rPr lang="en-US" dirty="0" smtClean="0"/>
              <a:t>skills</a:t>
            </a:r>
          </a:p>
          <a:p>
            <a:endParaRPr lang="en-US" sz="1000" dirty="0" smtClean="0"/>
          </a:p>
          <a:p>
            <a:r>
              <a:rPr lang="en-US" dirty="0" smtClean="0"/>
              <a:t>A </a:t>
            </a:r>
            <a:r>
              <a:rPr lang="en-US" dirty="0"/>
              <a:t>combination of assessment, training, and counseling could be </a:t>
            </a:r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700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Helps </a:t>
            </a:r>
            <a:r>
              <a:rPr lang="en-US" dirty="0"/>
              <a:t>managers understand their strengths, weaknesses, and interests</a:t>
            </a:r>
          </a:p>
          <a:p>
            <a:pPr lvl="0"/>
            <a:r>
              <a:rPr lang="en-US" dirty="0" smtClean="0"/>
              <a:t>Helps managers expand responsibilities to meet </a:t>
            </a:r>
            <a:r>
              <a:rPr lang="en-US" dirty="0"/>
              <a:t>their </a:t>
            </a:r>
            <a:r>
              <a:rPr lang="en-US" dirty="0" smtClean="0"/>
              <a:t>growth </a:t>
            </a:r>
            <a:r>
              <a:rPr lang="en-US" dirty="0"/>
              <a:t>needs</a:t>
            </a:r>
          </a:p>
          <a:p>
            <a:pPr lvl="0"/>
            <a:r>
              <a:rPr lang="en-US" dirty="0" smtClean="0"/>
              <a:t>Increases retention of valuable managers </a:t>
            </a:r>
          </a:p>
          <a:p>
            <a:pPr lvl="0"/>
            <a:r>
              <a:rPr lang="en-US" dirty="0" smtClean="0"/>
              <a:t>Ensures </a:t>
            </a:r>
            <a:r>
              <a:rPr lang="en-US" dirty="0"/>
              <a:t>employees have </a:t>
            </a:r>
            <a:r>
              <a:rPr lang="en-US" dirty="0" smtClean="0"/>
              <a:t>needed competencies</a:t>
            </a:r>
            <a:endParaRPr lang="en-US" dirty="0"/>
          </a:p>
          <a:p>
            <a:pPr lvl="0"/>
            <a:r>
              <a:rPr lang="en-US" dirty="0" smtClean="0"/>
              <a:t>Helps increase employee </a:t>
            </a:r>
            <a:r>
              <a:rPr lang="en-US" dirty="0"/>
              <a:t>engagement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0341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Compliance—legal </a:t>
            </a:r>
            <a:r>
              <a:rPr lang="en-US" dirty="0"/>
              <a:t>and policy-related rules and </a:t>
            </a:r>
            <a:r>
              <a:rPr lang="en-US" dirty="0" smtClean="0"/>
              <a:t>regulations</a:t>
            </a:r>
          </a:p>
          <a:p>
            <a:pPr lvl="0"/>
            <a:endParaRPr lang="en-US" sz="800" dirty="0"/>
          </a:p>
          <a:p>
            <a:pPr lvl="0"/>
            <a:r>
              <a:rPr lang="en-US" dirty="0" smtClean="0"/>
              <a:t>Clarification—job </a:t>
            </a:r>
            <a:r>
              <a:rPr lang="en-US" dirty="0"/>
              <a:t>and performance </a:t>
            </a:r>
            <a:r>
              <a:rPr lang="en-US" dirty="0" smtClean="0"/>
              <a:t>expectations</a:t>
            </a:r>
          </a:p>
          <a:p>
            <a:pPr lvl="0"/>
            <a:endParaRPr lang="en-US" sz="800" dirty="0"/>
          </a:p>
          <a:p>
            <a:pPr lvl="0"/>
            <a:r>
              <a:rPr lang="en-US" dirty="0" smtClean="0"/>
              <a:t>Culture—company </a:t>
            </a:r>
            <a:r>
              <a:rPr lang="en-US" dirty="0"/>
              <a:t>history, traditions, values, and </a:t>
            </a:r>
            <a:r>
              <a:rPr lang="en-US" dirty="0" smtClean="0"/>
              <a:t>norms</a:t>
            </a:r>
          </a:p>
          <a:p>
            <a:pPr lvl="0"/>
            <a:endParaRPr lang="en-US" sz="800" dirty="0"/>
          </a:p>
          <a:p>
            <a:pPr lvl="0"/>
            <a:r>
              <a:rPr lang="en-US" dirty="0" smtClean="0"/>
              <a:t>Connection—developing </a:t>
            </a:r>
            <a:r>
              <a:rPr lang="en-US" dirty="0"/>
              <a:t>formal and informal relationships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113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Focus on technical </a:t>
            </a:r>
            <a:r>
              <a:rPr lang="en-US" dirty="0"/>
              <a:t>and social </a:t>
            </a:r>
            <a:r>
              <a:rPr lang="en-US" dirty="0" smtClean="0"/>
              <a:t>aspects of work and organizational culture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 smtClean="0"/>
              <a:t>There is active involvement and employees are encouraged to ask questions 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 smtClean="0"/>
              <a:t>This is interaction between new </a:t>
            </a:r>
            <a:r>
              <a:rPr lang="en-US" dirty="0"/>
              <a:t>hires and </a:t>
            </a:r>
            <a:r>
              <a:rPr lang="en-US" dirty="0" smtClean="0"/>
              <a:t>seasoned employees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/>
              <a:t>Managers </a:t>
            </a:r>
            <a:r>
              <a:rPr lang="en-US" dirty="0" smtClean="0"/>
              <a:t>are involved</a:t>
            </a:r>
          </a:p>
          <a:p>
            <a:pPr lvl="0">
              <a:spcBef>
                <a:spcPts val="0"/>
              </a:spcBef>
            </a:pPr>
            <a:endParaRPr lang="en-US" sz="800" dirty="0"/>
          </a:p>
          <a:p>
            <a:pPr lvl="0">
              <a:spcBef>
                <a:spcPts val="0"/>
              </a:spcBef>
            </a:pPr>
            <a:r>
              <a:rPr lang="en-US" dirty="0" smtClean="0"/>
              <a:t>There </a:t>
            </a:r>
            <a:r>
              <a:rPr lang="en-US" dirty="0"/>
              <a:t>is follow </a:t>
            </a:r>
            <a:r>
              <a:rPr lang="en-US" dirty="0" smtClean="0"/>
              <a:t>up at different points during the first year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682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&amp;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Development refers to learning </a:t>
            </a:r>
            <a:r>
              <a:rPr lang="en-US" dirty="0" smtClean="0"/>
              <a:t>experiences </a:t>
            </a:r>
            <a:r>
              <a:rPr lang="en-US" dirty="0"/>
              <a:t>that help employees grow and prepare for the </a:t>
            </a:r>
            <a:r>
              <a:rPr lang="en-US" dirty="0" smtClean="0"/>
              <a:t>future</a:t>
            </a:r>
          </a:p>
          <a:p>
            <a:endParaRPr lang="en-US" sz="1000" dirty="0"/>
          </a:p>
          <a:p>
            <a:r>
              <a:rPr lang="en-US" dirty="0"/>
              <a:t>Development often involves voluntary learning </a:t>
            </a:r>
            <a:r>
              <a:rPr lang="en-US" dirty="0" smtClean="0"/>
              <a:t>not </a:t>
            </a:r>
            <a:r>
              <a:rPr lang="en-US" dirty="0"/>
              <a:t>tied directly to the </a:t>
            </a:r>
            <a:r>
              <a:rPr lang="en-US" dirty="0" smtClean="0"/>
              <a:t>current job</a:t>
            </a:r>
          </a:p>
          <a:p>
            <a:endParaRPr lang="en-US" sz="1000" dirty="0"/>
          </a:p>
          <a:p>
            <a:r>
              <a:rPr lang="en-US" dirty="0" smtClean="0"/>
              <a:t>Training is </a:t>
            </a:r>
            <a:r>
              <a:rPr lang="en-US" dirty="0"/>
              <a:t>related to the current job and </a:t>
            </a:r>
            <a:r>
              <a:rPr lang="en-US" dirty="0" smtClean="0"/>
              <a:t>typically </a:t>
            </a:r>
            <a:r>
              <a:rPr lang="en-US" dirty="0"/>
              <a:t>required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190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/>
              <a:t>Traditionally, careers have been described in a variety of ways:</a:t>
            </a:r>
          </a:p>
          <a:p>
            <a:pPr lvl="1"/>
            <a:r>
              <a:rPr lang="en-US" dirty="0"/>
              <a:t>as a sequence of positions held within an occupation</a:t>
            </a:r>
          </a:p>
          <a:p>
            <a:pPr lvl="1"/>
            <a:r>
              <a:rPr lang="en-US" dirty="0"/>
              <a:t>in the context of mobility within an organization</a:t>
            </a:r>
          </a:p>
          <a:p>
            <a:pPr lvl="1"/>
            <a:r>
              <a:rPr lang="en-US" dirty="0"/>
              <a:t>as a characteristic of the </a:t>
            </a:r>
            <a:r>
              <a:rPr lang="en-US" dirty="0" smtClean="0"/>
              <a:t>employee—one’s career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104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Protean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protean career is based on self-direction, whereby one’s career is driven by the person vs. the organization</a:t>
            </a:r>
          </a:p>
          <a:p>
            <a:endParaRPr lang="en-US" sz="1200" dirty="0"/>
          </a:p>
          <a:p>
            <a:r>
              <a:rPr lang="en-US" dirty="0"/>
              <a:t>A key goal in protean careers is to achieve psychological </a:t>
            </a:r>
            <a:r>
              <a:rPr lang="en-US" dirty="0" smtClean="0"/>
              <a:t>success</a:t>
            </a:r>
          </a:p>
          <a:p>
            <a:endParaRPr lang="en-US" sz="1200" dirty="0" smtClean="0"/>
          </a:p>
          <a:p>
            <a:r>
              <a:rPr lang="en-US" dirty="0" smtClean="0"/>
              <a:t>Employees </a:t>
            </a:r>
            <a:r>
              <a:rPr lang="en-US" dirty="0"/>
              <a:t>need to develop new skills rather than rely on </a:t>
            </a:r>
            <a:r>
              <a:rPr lang="en-US" dirty="0" smtClean="0"/>
              <a:t>static knowledge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2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Boundaryless </a:t>
            </a:r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careers are </a:t>
            </a:r>
            <a:r>
              <a:rPr lang="en-US" dirty="0"/>
              <a:t>“</a:t>
            </a:r>
            <a:r>
              <a:rPr lang="en-US" dirty="0" smtClean="0"/>
              <a:t>boundaryless”</a:t>
            </a:r>
          </a:p>
          <a:p>
            <a:endParaRPr lang="en-US" sz="800" dirty="0"/>
          </a:p>
          <a:p>
            <a:r>
              <a:rPr lang="en-US" dirty="0"/>
              <a:t>Boundaryless means that individuals identify more with a job </a:t>
            </a:r>
            <a:r>
              <a:rPr lang="en-US" dirty="0" smtClean="0"/>
              <a:t>and profession </a:t>
            </a:r>
            <a:r>
              <a:rPr lang="en-US" dirty="0"/>
              <a:t>than </a:t>
            </a:r>
            <a:r>
              <a:rPr lang="en-US" dirty="0" smtClean="0"/>
              <a:t>an employer</a:t>
            </a:r>
          </a:p>
          <a:p>
            <a:endParaRPr lang="en-US" sz="800" dirty="0"/>
          </a:p>
          <a:p>
            <a:r>
              <a:rPr lang="en-US" dirty="0"/>
              <a:t>Most employees are unlikely to stay at one company for their entire </a:t>
            </a:r>
            <a:r>
              <a:rPr lang="en-US" dirty="0" smtClean="0"/>
              <a:t>career </a:t>
            </a:r>
            <a:r>
              <a:rPr lang="en-US" dirty="0"/>
              <a:t>or even for a significant portion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9930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48006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Self-assessment—identifying opportunities and areas for </a:t>
            </a:r>
            <a:r>
              <a:rPr lang="en-US" dirty="0" smtClean="0"/>
              <a:t>improvement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Reality check—identifying what needs are most realistic to </a:t>
            </a:r>
            <a:r>
              <a:rPr lang="en-US" dirty="0" smtClean="0"/>
              <a:t>develop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Goal </a:t>
            </a:r>
            <a:r>
              <a:rPr lang="en-US" dirty="0" smtClean="0"/>
              <a:t>setting—establishing goals to focus development efforts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Action planning—creating a plan to determine how goals will be achieved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505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4051</TotalTime>
  <Words>2349</Words>
  <Application>Microsoft Office PowerPoint</Application>
  <PresentationFormat>On-screen Show (4:3)</PresentationFormat>
  <Paragraphs>301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Brush Script MT</vt:lpstr>
      <vt:lpstr>Calibri</vt:lpstr>
      <vt:lpstr>Courier New</vt:lpstr>
      <vt:lpstr>Franklin Gothic Book</vt:lpstr>
      <vt:lpstr>Gisha</vt:lpstr>
      <vt:lpstr>Pushpin</vt:lpstr>
      <vt:lpstr>PowerPoint Presentation</vt:lpstr>
      <vt:lpstr>Objectives</vt:lpstr>
      <vt:lpstr>Objectives</vt:lpstr>
      <vt:lpstr>Development is Key</vt:lpstr>
      <vt:lpstr>Development &amp; Training</vt:lpstr>
      <vt:lpstr>Careers</vt:lpstr>
      <vt:lpstr>The Protean Career</vt:lpstr>
      <vt:lpstr>Boundaryless Careers</vt:lpstr>
      <vt:lpstr>Development Planning</vt:lpstr>
      <vt:lpstr>Approaches to Development </vt:lpstr>
      <vt:lpstr>Frequency of Practices</vt:lpstr>
      <vt:lpstr>Formal Education</vt:lpstr>
      <vt:lpstr>Executive Education</vt:lpstr>
      <vt:lpstr>Assessment</vt:lpstr>
      <vt:lpstr>NEO Personality Inventory </vt:lpstr>
      <vt:lpstr>The DISC</vt:lpstr>
      <vt:lpstr>Myers-Briggs Type Indicator </vt:lpstr>
      <vt:lpstr>Assessment Centers</vt:lpstr>
      <vt:lpstr>Assessment Center Exercises</vt:lpstr>
      <vt:lpstr>360-Degree Feedback</vt:lpstr>
      <vt:lpstr>Benefits of 360</vt:lpstr>
      <vt:lpstr>Challenges with 360</vt:lpstr>
      <vt:lpstr>Job Experiences</vt:lpstr>
      <vt:lpstr>Enlarging the Current Job</vt:lpstr>
      <vt:lpstr>Job Rotation &amp; Lateral Moves</vt:lpstr>
      <vt:lpstr>Effective Job Rotation</vt:lpstr>
      <vt:lpstr>Temporary Assignments, Volunteering &amp; Sabbaticals </vt:lpstr>
      <vt:lpstr>Transfers, Promotions &amp; Downward Moves </vt:lpstr>
      <vt:lpstr>Buy-In for Relocation</vt:lpstr>
      <vt:lpstr>Mentoring</vt:lpstr>
      <vt:lpstr>Protégé Benefits </vt:lpstr>
      <vt:lpstr>Mentors Benefit Too</vt:lpstr>
      <vt:lpstr>Formal Mentoring Programs</vt:lpstr>
      <vt:lpstr>Coaching</vt:lpstr>
      <vt:lpstr>Resistance to Coaching</vt:lpstr>
      <vt:lpstr>Succession Planning</vt:lpstr>
      <vt:lpstr>Nine Box Grid</vt:lpstr>
      <vt:lpstr>Should results be public?</vt:lpstr>
      <vt:lpstr>Dysfunctional Behaviors</vt:lpstr>
      <vt:lpstr>Onboarding</vt:lpstr>
      <vt:lpstr>Effective Onboarding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Tews</dc:creator>
  <cp:lastModifiedBy>Thomas Mitchell</cp:lastModifiedBy>
  <cp:revision>281</cp:revision>
  <cp:lastPrinted>2014-04-03T14:21:21Z</cp:lastPrinted>
  <dcterms:created xsi:type="dcterms:W3CDTF">2011-08-23T20:33:51Z</dcterms:created>
  <dcterms:modified xsi:type="dcterms:W3CDTF">2018-01-17T20:38:07Z</dcterms:modified>
</cp:coreProperties>
</file>