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handoutMasterIdLst>
    <p:handoutMasterId r:id="rId41"/>
  </p:handoutMasterIdLst>
  <p:sldIdLst>
    <p:sldId id="528" r:id="rId2"/>
    <p:sldId id="477" r:id="rId3"/>
    <p:sldId id="478" r:id="rId4"/>
    <p:sldId id="479" r:id="rId5"/>
    <p:sldId id="480" r:id="rId6"/>
    <p:sldId id="482" r:id="rId7"/>
    <p:sldId id="484" r:id="rId8"/>
    <p:sldId id="483" r:id="rId9"/>
    <p:sldId id="507" r:id="rId10"/>
    <p:sldId id="502" r:id="rId11"/>
    <p:sldId id="503" r:id="rId12"/>
    <p:sldId id="508" r:id="rId13"/>
    <p:sldId id="509" r:id="rId14"/>
    <p:sldId id="510" r:id="rId15"/>
    <p:sldId id="513" r:id="rId16"/>
    <p:sldId id="511" r:id="rId17"/>
    <p:sldId id="512" r:id="rId18"/>
    <p:sldId id="514" r:id="rId19"/>
    <p:sldId id="515" r:id="rId20"/>
    <p:sldId id="516" r:id="rId21"/>
    <p:sldId id="517" r:id="rId22"/>
    <p:sldId id="518" r:id="rId23"/>
    <p:sldId id="520" r:id="rId24"/>
    <p:sldId id="521" r:id="rId25"/>
    <p:sldId id="525" r:id="rId26"/>
    <p:sldId id="526" r:id="rId27"/>
    <p:sldId id="527" r:id="rId28"/>
    <p:sldId id="504" r:id="rId29"/>
    <p:sldId id="505" r:id="rId30"/>
    <p:sldId id="498" r:id="rId31"/>
    <p:sldId id="485" r:id="rId32"/>
    <p:sldId id="488" r:id="rId33"/>
    <p:sldId id="495" r:id="rId34"/>
    <p:sldId id="496" r:id="rId35"/>
    <p:sldId id="489" r:id="rId36"/>
    <p:sldId id="490" r:id="rId37"/>
    <p:sldId id="492" r:id="rId38"/>
    <p:sldId id="493" r:id="rId3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1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113" d="100"/>
          <a:sy n="113" d="100"/>
        </p:scale>
        <p:origin x="11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84"/>
      </p:cViewPr>
      <p:guideLst>
        <p:guide orient="horz" pos="2932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680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30E910AE-D6C9-4E4D-B3C8-95322937167E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5BE8407-E817-426C-9C46-E15F2078405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474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6826956" cy="365125"/>
          </a:xfrm>
        </p:spPr>
        <p:txBody>
          <a:bodyPr/>
          <a:lstStyle>
            <a:lvl1pP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156960" cy="3443343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rgbClr val="002060"/>
              </a:buClr>
              <a:buFont typeface="Courier New" pitchFamily="49" charset="0"/>
              <a:buChar char="o"/>
              <a:defRPr sz="24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5715000"/>
            <a:ext cx="7315199" cy="365125"/>
          </a:xfrm>
        </p:spPr>
        <p:txBody>
          <a:bodyPr/>
          <a:lstStyle>
            <a:lvl1pPr>
              <a:defRPr lang="en-US" sz="800" smtClean="0">
                <a:effectLst/>
              </a:defRPr>
            </a:lvl1pPr>
          </a:lstStyle>
          <a:p>
            <a:r>
              <a:rPr lang="en-US" dirty="0" smtClean="0"/>
              <a:t>Copyright © 2017 McGraw-Hill Education. All rights reserved. No reproduction or distribution without the prior written consent of McGraw-Hill Education.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/>
          <a:lstStyle/>
          <a:p>
            <a:fld id="{81DF170E-70EB-49F5-8449-D6A0E4DEBEC4}" type="datetimeFigureOut">
              <a:rPr lang="en-US" smtClean="0"/>
              <a:pPr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/>
          <a:lstStyle/>
          <a:p>
            <a:fld id="{FBBC458B-B18F-4C3D-A1CD-A5C71A927D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640080" indent="-274320">
              <a:buClr>
                <a:schemeClr val="bg2">
                  <a:lumMod val="10000"/>
                </a:schemeClr>
              </a:buClr>
              <a:buFont typeface="Courier New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 marL="91440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 marL="128016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 marL="1645920" indent="-228600">
              <a:buClr>
                <a:schemeClr val="bg2">
                  <a:lumMod val="10000"/>
                </a:schemeClr>
              </a:buClr>
              <a:buFont typeface="Brush Script MT" pitchFamily="66" charset="0"/>
              <a:buChar char="-"/>
              <a:defRPr>
                <a:solidFill>
                  <a:schemeClr val="tx2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>
            <a:lvl1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>
                <a:latin typeface="Gisha" panose="020B0502040204020203" pitchFamily="34" charset="-79"/>
                <a:cs typeface="Gisha" panose="020B0502040204020203" pitchFamily="34" charset="-79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60033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91399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5809152"/>
            <a:ext cx="7315199" cy="365125"/>
          </a:xfrm>
        </p:spPr>
        <p:txBody>
          <a:bodyPr/>
          <a:lstStyle>
            <a:lvl1pPr>
              <a:defRPr sz="1000" i="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buClr>
                <a:schemeClr val="accent4">
                  <a:lumMod val="50000"/>
                </a:schemeClr>
              </a:buClr>
              <a:defRPr sz="22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>
              <a:buClr>
                <a:schemeClr val="accent4">
                  <a:lumMod val="50000"/>
                </a:schemeClr>
              </a:buClr>
              <a:defRPr sz="2000">
                <a:latin typeface="Gisha" panose="020B0502040204020203" pitchFamily="34" charset="-79"/>
                <a:cs typeface="Gisha" panose="020B0502040204020203" pitchFamily="34" charset="-79"/>
              </a:defRPr>
            </a:lvl2pPr>
            <a:lvl3pPr>
              <a:buClr>
                <a:schemeClr val="accent4">
                  <a:lumMod val="50000"/>
                </a:schemeClr>
              </a:buClr>
              <a:defRPr sz="1800">
                <a:latin typeface="Gisha" panose="020B0502040204020203" pitchFamily="34" charset="-79"/>
                <a:cs typeface="Gisha" panose="020B0502040204020203" pitchFamily="34" charset="-79"/>
              </a:defRPr>
            </a:lvl3pPr>
            <a:lvl4pPr>
              <a:buClr>
                <a:schemeClr val="accent4">
                  <a:lumMod val="50000"/>
                </a:schemeClr>
              </a:buClr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4pPr>
            <a:lvl5pPr>
              <a:buClr>
                <a:schemeClr val="accent4">
                  <a:lumMod val="50000"/>
                </a:schemeClr>
              </a:buClr>
              <a:defRPr sz="1400">
                <a:latin typeface="Gisha" panose="020B0502040204020203" pitchFamily="34" charset="-79"/>
                <a:cs typeface="Gisha" panose="020B0502040204020203" pitchFamily="34" charset="-79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>
                <a:solidFill>
                  <a:srgbClr val="66003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Gisha" panose="020B0502040204020203" pitchFamily="34" charset="-79"/>
                <a:cs typeface="Gisha" panose="020B0502040204020203" pitchFamily="34" charset="-79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>
            <a:lvl1pPr>
              <a:defRPr sz="1000"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1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09152"/>
            <a:ext cx="73151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660033"/>
          </a:solidFill>
          <a:latin typeface="Gisha" panose="020B0502040204020203" pitchFamily="34" charset="-79"/>
          <a:ea typeface="+mj-ea"/>
          <a:cs typeface="Gisha" panose="020B0502040204020203" pitchFamily="34" charset="-79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rgbClr val="002060"/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4">
            <a:lumMod val="50000"/>
          </a:schemeClr>
        </a:buClr>
        <a:buSzPct val="85000"/>
        <a:buFont typeface="Brush Script MT" pitchFamily="66" charset="0"/>
        <a:buChar char="O"/>
        <a:defRPr sz="2400" kern="1200">
          <a:solidFill>
            <a:schemeClr val="tx2">
              <a:lumMod val="75000"/>
            </a:schemeClr>
          </a:solidFill>
          <a:latin typeface="Gisha" panose="020B0502040204020203" pitchFamily="34" charset="-79"/>
          <a:ea typeface="+mn-ea"/>
          <a:cs typeface="Gisha" panose="020B0502040204020203" pitchFamily="34" charset="-79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181600" y="1981200"/>
            <a:ext cx="2971800" cy="3286125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Chapter </a:t>
            </a:r>
            <a:r>
              <a:rPr lang="en-US" dirty="0" smtClean="0"/>
              <a:t>Ten</a:t>
            </a: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660033"/>
                </a:solidFill>
              </a:rPr>
              <a:t>Social Responsibility: </a:t>
            </a:r>
            <a:endParaRPr lang="en-US" dirty="0" smtClean="0">
              <a:solidFill>
                <a:srgbClr val="660033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rgbClr val="660033"/>
                </a:solidFill>
              </a:rPr>
              <a:t>Legal </a:t>
            </a:r>
            <a:r>
              <a:rPr lang="en-US" dirty="0">
                <a:solidFill>
                  <a:srgbClr val="660033"/>
                </a:solidFill>
              </a:rPr>
              <a:t>Issues, Managing Diversity, </a:t>
            </a:r>
            <a:r>
              <a:rPr lang="en-US" dirty="0" smtClean="0">
                <a:solidFill>
                  <a:srgbClr val="660033"/>
                </a:solidFill>
              </a:rPr>
              <a:t>&amp; Career </a:t>
            </a:r>
            <a:r>
              <a:rPr lang="en-US" dirty="0">
                <a:solidFill>
                  <a:srgbClr val="660033"/>
                </a:solidFill>
              </a:rPr>
              <a:t>Challenges</a:t>
            </a:r>
          </a:p>
          <a:p>
            <a:pPr marL="0" indent="0" algn="ctr">
              <a:buNone/>
            </a:pPr>
            <a:endParaRPr lang="en-US" dirty="0">
              <a:solidFill>
                <a:srgbClr val="660033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24" y="1219200"/>
            <a:ext cx="3503676" cy="43434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9168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/>
              <a:t>Legal Traps to Avoid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Reproducing and using copyrighted material without </a:t>
            </a:r>
            <a:r>
              <a:rPr lang="en-US" dirty="0" smtClean="0"/>
              <a:t>permission</a:t>
            </a:r>
          </a:p>
          <a:p>
            <a:pPr lvl="0"/>
            <a:endParaRPr lang="en-US" sz="1100" dirty="0"/>
          </a:p>
          <a:p>
            <a:pPr lvl="0"/>
            <a:r>
              <a:rPr lang="en-US" dirty="0"/>
              <a:t>Excluding women, minorities, and older </a:t>
            </a:r>
            <a:r>
              <a:rPr lang="en-US" dirty="0" smtClean="0"/>
              <a:t>employees</a:t>
            </a:r>
          </a:p>
          <a:p>
            <a:pPr lvl="0"/>
            <a:endParaRPr lang="en-US" sz="1100" dirty="0"/>
          </a:p>
          <a:p>
            <a:pPr lvl="0"/>
            <a:r>
              <a:rPr lang="en-US" dirty="0"/>
              <a:t>Not ensuring equal treatment during </a:t>
            </a:r>
            <a:r>
              <a:rPr lang="en-US" dirty="0" smtClean="0"/>
              <a:t>training</a:t>
            </a:r>
          </a:p>
          <a:p>
            <a:pPr lvl="0"/>
            <a:endParaRPr lang="en-US" sz="1100" dirty="0"/>
          </a:p>
          <a:p>
            <a:pPr lvl="0"/>
            <a:r>
              <a:rPr lang="en-US" dirty="0"/>
              <a:t>Requiring attendance at potentially offensive </a:t>
            </a:r>
            <a:r>
              <a:rPr lang="en-US" dirty="0" smtClean="0"/>
              <a:t>training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8523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Legal Traps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Revealing discriminatory information during </a:t>
            </a:r>
            <a:r>
              <a:rPr lang="en-US" dirty="0" smtClean="0"/>
              <a:t>training</a:t>
            </a:r>
          </a:p>
          <a:p>
            <a:pPr lvl="0"/>
            <a:endParaRPr lang="en-US" sz="1100" dirty="0"/>
          </a:p>
          <a:p>
            <a:pPr lvl="0"/>
            <a:r>
              <a:rPr lang="en-US" dirty="0"/>
              <a:t>Failing to accommodate those with </a:t>
            </a:r>
            <a:r>
              <a:rPr lang="en-US" dirty="0" smtClean="0"/>
              <a:t>disabilities</a:t>
            </a:r>
          </a:p>
          <a:p>
            <a:pPr lvl="0"/>
            <a:endParaRPr lang="en-US" sz="1200" dirty="0"/>
          </a:p>
          <a:p>
            <a:pPr lvl="0"/>
            <a:r>
              <a:rPr lang="en-US" dirty="0"/>
              <a:t>Incorrectly reporting training as an expense, failing to report training reimbursement as income, </a:t>
            </a:r>
            <a:r>
              <a:rPr lang="en-US" dirty="0" smtClean="0"/>
              <a:t>and failing </a:t>
            </a:r>
            <a:r>
              <a:rPr lang="en-US" dirty="0"/>
              <a:t>to pay employees for </a:t>
            </a:r>
            <a:r>
              <a:rPr lang="en-US" dirty="0" smtClean="0"/>
              <a:t>training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2808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Managing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Learning efforts to </a:t>
            </a:r>
            <a:r>
              <a:rPr lang="en-US" dirty="0"/>
              <a:t>change </a:t>
            </a:r>
            <a:r>
              <a:rPr lang="en-US" dirty="0" smtClean="0"/>
              <a:t>attitudes and </a:t>
            </a:r>
            <a:r>
              <a:rPr lang="en-US" dirty="0"/>
              <a:t>develop skills </a:t>
            </a:r>
            <a:r>
              <a:rPr lang="en-US" dirty="0" smtClean="0"/>
              <a:t>to </a:t>
            </a:r>
            <a:r>
              <a:rPr lang="en-US" dirty="0"/>
              <a:t>work with a diverse </a:t>
            </a:r>
            <a:r>
              <a:rPr lang="en-US" dirty="0" smtClean="0"/>
              <a:t>workforce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Two primary goals: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eliminate </a:t>
            </a:r>
            <a:r>
              <a:rPr lang="en-US" dirty="0"/>
              <a:t>values, stereotypes, and </a:t>
            </a:r>
            <a:r>
              <a:rPr lang="en-US" dirty="0" smtClean="0"/>
              <a:t>practices </a:t>
            </a:r>
            <a:r>
              <a:rPr lang="en-US" dirty="0"/>
              <a:t>that </a:t>
            </a:r>
            <a:r>
              <a:rPr lang="en-US" dirty="0" smtClean="0"/>
              <a:t>inhibit development</a:t>
            </a:r>
            <a:endParaRPr lang="en-US" dirty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allow </a:t>
            </a:r>
            <a:r>
              <a:rPr lang="en-US" dirty="0"/>
              <a:t>employees to contribute to organizational goals regardless of </a:t>
            </a:r>
            <a:r>
              <a:rPr lang="en-US" dirty="0" smtClean="0"/>
              <a:t>their 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61019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Enhancing Diversity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057400"/>
            <a:ext cx="6112932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Greater </a:t>
            </a:r>
            <a:r>
              <a:rPr lang="en-US" dirty="0"/>
              <a:t>benefits </a:t>
            </a:r>
            <a:r>
              <a:rPr lang="en-US" dirty="0" smtClean="0"/>
              <a:t>found when:</a:t>
            </a:r>
            <a:endParaRPr lang="en-US" dirty="0"/>
          </a:p>
          <a:p>
            <a:pPr lvl="1"/>
            <a:r>
              <a:rPr lang="en-US" dirty="0"/>
              <a:t>the program </a:t>
            </a:r>
            <a:r>
              <a:rPr lang="en-US" dirty="0" smtClean="0"/>
              <a:t>is of sufficient </a:t>
            </a:r>
            <a:r>
              <a:rPr lang="en-US" dirty="0"/>
              <a:t>length for trainees to learn (four hours or more)</a:t>
            </a:r>
          </a:p>
          <a:p>
            <a:pPr lvl="1"/>
            <a:r>
              <a:rPr lang="en-US" dirty="0"/>
              <a:t>managers </a:t>
            </a:r>
            <a:r>
              <a:rPr lang="en-US" dirty="0" smtClean="0"/>
              <a:t>are used </a:t>
            </a:r>
            <a:r>
              <a:rPr lang="en-US" dirty="0"/>
              <a:t>as trainers</a:t>
            </a:r>
          </a:p>
          <a:p>
            <a:pPr lvl="1"/>
            <a:r>
              <a:rPr lang="en-US" dirty="0"/>
              <a:t>trainees </a:t>
            </a:r>
            <a:r>
              <a:rPr lang="en-US" dirty="0" smtClean="0"/>
              <a:t>interact </a:t>
            </a:r>
            <a:r>
              <a:rPr lang="en-US" dirty="0"/>
              <a:t>face-to-face with the instructor, </a:t>
            </a:r>
            <a:r>
              <a:rPr lang="en-US" dirty="0" smtClean="0"/>
              <a:t>content</a:t>
            </a:r>
            <a:r>
              <a:rPr lang="en-US" dirty="0"/>
              <a:t>, and other learners using cases and exercises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00154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The Glass Ceiling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036732" cy="3886200"/>
          </a:xfrm>
        </p:spPr>
        <p:txBody>
          <a:bodyPr>
            <a:normAutofit/>
          </a:bodyPr>
          <a:lstStyle/>
          <a:p>
            <a:r>
              <a:rPr lang="en-US" dirty="0"/>
              <a:t>A major issue facing companies is placing women and minorities in upper-level management </a:t>
            </a:r>
            <a:r>
              <a:rPr lang="en-US" dirty="0" smtClean="0"/>
              <a:t>positions</a:t>
            </a:r>
          </a:p>
          <a:p>
            <a:endParaRPr lang="en-US" sz="800" dirty="0"/>
          </a:p>
          <a:p>
            <a:r>
              <a:rPr lang="en-US" dirty="0"/>
              <a:t>The glass ceiling refers to a barrier to advancement that adversely affects women and </a:t>
            </a:r>
            <a:r>
              <a:rPr lang="en-US" dirty="0" smtClean="0"/>
              <a:t>minorities</a:t>
            </a:r>
          </a:p>
          <a:p>
            <a:endParaRPr lang="en-US" sz="800" dirty="0"/>
          </a:p>
          <a:p>
            <a:r>
              <a:rPr lang="en-US" dirty="0"/>
              <a:t>HR practices such as flexible scheduling, diversity training, coaching, and mentoring are </a:t>
            </a:r>
            <a:r>
              <a:rPr lang="en-US" dirty="0" smtClean="0"/>
              <a:t>needed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73741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/>
              <a:t>Cross-Cultural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199"/>
            <a:ext cx="6112932" cy="409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To </a:t>
            </a:r>
            <a:r>
              <a:rPr lang="en-US" dirty="0" smtClean="0"/>
              <a:t>succeed, </a:t>
            </a:r>
            <a:r>
              <a:rPr lang="en-US" dirty="0"/>
              <a:t>expatriates need to be: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competent in their area of expertise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able to communicate </a:t>
            </a:r>
            <a:r>
              <a:rPr lang="en-US" dirty="0" smtClean="0"/>
              <a:t>verbally </a:t>
            </a:r>
            <a:r>
              <a:rPr lang="en-US" dirty="0"/>
              <a:t>and nonverbally </a:t>
            </a:r>
            <a:endParaRPr lang="en-US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flexible</a:t>
            </a:r>
            <a:r>
              <a:rPr lang="en-US" dirty="0"/>
              <a:t>, tolerant of ambiguity, and sensitive to cultural differences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motivated </a:t>
            </a:r>
            <a:r>
              <a:rPr lang="en-US" dirty="0" smtClean="0"/>
              <a:t>to succeed and learn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able </a:t>
            </a:r>
            <a:r>
              <a:rPr lang="en-US" dirty="0"/>
              <a:t>to enjoy the challenges of a different </a:t>
            </a:r>
            <a:r>
              <a:rPr lang="en-US" dirty="0" smtClean="0"/>
              <a:t>culture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supported </a:t>
            </a:r>
            <a:r>
              <a:rPr lang="en-US" dirty="0"/>
              <a:t>by their </a:t>
            </a:r>
            <a:r>
              <a:rPr lang="en-US" dirty="0" smtClean="0"/>
              <a:t>families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197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Pre-Departure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189132" cy="40989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Expatriates and their families should receive </a:t>
            </a:r>
            <a:r>
              <a:rPr lang="en-US" dirty="0" smtClean="0"/>
              <a:t>training</a:t>
            </a:r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 smtClean="0"/>
              <a:t>Methods may </a:t>
            </a:r>
            <a:r>
              <a:rPr lang="en-US" dirty="0"/>
              <a:t>include lectures, e-learning, experiential exercises, and immersion </a:t>
            </a:r>
            <a:r>
              <a:rPr lang="en-US" dirty="0" smtClean="0"/>
              <a:t>experiences 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900" dirty="0"/>
          </a:p>
          <a:p>
            <a:pPr>
              <a:spcBef>
                <a:spcPts val="0"/>
              </a:spcBef>
            </a:pPr>
            <a:r>
              <a:rPr lang="en-US" dirty="0"/>
              <a:t>The rigor needed </a:t>
            </a:r>
            <a:r>
              <a:rPr lang="en-US" dirty="0" smtClean="0"/>
              <a:t>depends on: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cultural novelty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interaction </a:t>
            </a:r>
          </a:p>
          <a:p>
            <a:pPr lvl="1">
              <a:spcBef>
                <a:spcPts val="0"/>
              </a:spcBef>
            </a:pPr>
            <a:r>
              <a:rPr lang="en-US" dirty="0"/>
              <a:t>job novelty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658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On-Site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There should </a:t>
            </a:r>
            <a:r>
              <a:rPr lang="en-US" dirty="0"/>
              <a:t>be continued orientation through formal training and </a:t>
            </a:r>
            <a:r>
              <a:rPr lang="en-US" dirty="0" smtClean="0"/>
              <a:t>mentoring </a:t>
            </a:r>
          </a:p>
          <a:p>
            <a:pPr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Expatriates </a:t>
            </a:r>
            <a:r>
              <a:rPr lang="en-US" dirty="0" smtClean="0"/>
              <a:t>may </a:t>
            </a:r>
            <a:r>
              <a:rPr lang="en-US" dirty="0"/>
              <a:t>be paired with an employee from the host country </a:t>
            </a:r>
            <a:endParaRPr lang="en-US" dirty="0" smtClean="0"/>
          </a:p>
          <a:p>
            <a:pPr>
              <a:spcBef>
                <a:spcPts val="0"/>
              </a:spcBef>
            </a:pPr>
            <a:endParaRPr lang="en-US" sz="12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Expatriates </a:t>
            </a:r>
            <a:r>
              <a:rPr lang="en-US" dirty="0"/>
              <a:t>should be encouraged to develop social relationships both inside and outside of </a:t>
            </a:r>
            <a:r>
              <a:rPr lang="en-US" dirty="0" smtClean="0"/>
              <a:t>work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520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Repatriation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Expatriates should </a:t>
            </a:r>
            <a:r>
              <a:rPr lang="en-US" dirty="0"/>
              <a:t>be encouraged to self-manage the repatriation </a:t>
            </a:r>
            <a:r>
              <a:rPr lang="en-US" dirty="0" smtClean="0"/>
              <a:t>process</a:t>
            </a:r>
          </a:p>
          <a:p>
            <a:endParaRPr lang="en-US" sz="1100" dirty="0"/>
          </a:p>
          <a:p>
            <a:r>
              <a:rPr lang="en-US" dirty="0"/>
              <a:t>Expatriates should be brought up to date on national issues, politics, and news </a:t>
            </a:r>
            <a:r>
              <a:rPr lang="en-US" dirty="0" smtClean="0"/>
              <a:t>stories</a:t>
            </a:r>
          </a:p>
          <a:p>
            <a:endParaRPr lang="en-US" sz="1000" dirty="0"/>
          </a:p>
          <a:p>
            <a:r>
              <a:rPr lang="en-US" dirty="0"/>
              <a:t>Expatriates should keep up-to-date on current events at their parent company while </a:t>
            </a:r>
            <a:r>
              <a:rPr lang="en-US" dirty="0" smtClean="0"/>
              <a:t>abroad</a:t>
            </a:r>
            <a:endParaRPr lang="en-US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3410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Four Career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Careers typically </a:t>
            </a:r>
            <a:r>
              <a:rPr lang="en-US" dirty="0"/>
              <a:t>involve four </a:t>
            </a:r>
            <a:r>
              <a:rPr lang="en-US" dirty="0" smtClean="0"/>
              <a:t>stages: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/>
              <a:t>Exploration</a:t>
            </a:r>
          </a:p>
          <a:p>
            <a:pPr lvl="1">
              <a:spcBef>
                <a:spcPts val="0"/>
              </a:spcBef>
            </a:pPr>
            <a:r>
              <a:rPr lang="en-US" dirty="0"/>
              <a:t>Establishment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Maintenance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Decline</a:t>
            </a:r>
          </a:p>
          <a:p>
            <a:pPr lvl="1">
              <a:spcBef>
                <a:spcPts val="0"/>
              </a:spcBef>
            </a:pPr>
            <a:endParaRPr lang="en-US" sz="1000" dirty="0"/>
          </a:p>
          <a:p>
            <a:pPr>
              <a:spcBef>
                <a:spcPts val="0"/>
              </a:spcBef>
            </a:pPr>
            <a:r>
              <a:rPr lang="en-US" dirty="0"/>
              <a:t>Although individuals can progress through </a:t>
            </a:r>
            <a:r>
              <a:rPr lang="en-US" dirty="0" smtClean="0"/>
              <a:t>the stages linearly, </a:t>
            </a:r>
            <a:r>
              <a:rPr lang="en-US" dirty="0"/>
              <a:t>many </a:t>
            </a:r>
            <a:r>
              <a:rPr lang="en-US" dirty="0" smtClean="0"/>
              <a:t>do </a:t>
            </a:r>
            <a:r>
              <a:rPr lang="en-US" dirty="0"/>
              <a:t>not because of </a:t>
            </a:r>
            <a:r>
              <a:rPr lang="en-US" dirty="0" err="1" smtClean="0"/>
              <a:t>boundaryless</a:t>
            </a:r>
            <a:r>
              <a:rPr lang="en-US" dirty="0" smtClean="0"/>
              <a:t> careers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804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/>
              <a:t>the role of training partnerships in developing skills and contributing to local </a:t>
            </a:r>
            <a:r>
              <a:rPr lang="en-US" dirty="0" smtClean="0"/>
              <a:t>communities</a:t>
            </a:r>
            <a:endParaRPr lang="en-US" dirty="0"/>
          </a:p>
          <a:p>
            <a:r>
              <a:rPr lang="en-US" dirty="0" smtClean="0"/>
              <a:t>Discuss </a:t>
            </a:r>
            <a:r>
              <a:rPr lang="en-US" dirty="0"/>
              <a:t>the potential legal issues that relate to </a:t>
            </a:r>
            <a:r>
              <a:rPr lang="en-US" dirty="0" smtClean="0"/>
              <a:t>training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a program for effectively managing </a:t>
            </a:r>
            <a:r>
              <a:rPr lang="en-US" dirty="0" smtClean="0"/>
              <a:t>diversity</a:t>
            </a:r>
          </a:p>
          <a:p>
            <a:r>
              <a:rPr lang="en-US" dirty="0" smtClean="0"/>
              <a:t>Design </a:t>
            </a:r>
            <a:r>
              <a:rPr lang="en-US" dirty="0"/>
              <a:t>a program for preparing for cross-cultural </a:t>
            </a:r>
            <a:r>
              <a:rPr lang="en-US" dirty="0" smtClean="0"/>
              <a:t>assignments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11473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Generational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Gen Xers place a high emphasis on work-life balance, opportunities for growth, and </a:t>
            </a:r>
            <a:r>
              <a:rPr lang="en-US" dirty="0" smtClean="0"/>
              <a:t>relationships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Millennials and Gen Xers are more used to change and job </a:t>
            </a:r>
            <a:r>
              <a:rPr lang="en-US" dirty="0" smtClean="0"/>
              <a:t>insecurity, </a:t>
            </a:r>
            <a:r>
              <a:rPr lang="en-US" dirty="0"/>
              <a:t>more likely to leave their jobs, and less likely to learn new </a:t>
            </a:r>
            <a:r>
              <a:rPr lang="en-US" dirty="0" smtClean="0"/>
              <a:t>skills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Baby Boomers are loyal to their </a:t>
            </a:r>
            <a:r>
              <a:rPr lang="en-US" dirty="0" smtClean="0"/>
              <a:t>organizations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7595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Enhancing Work-Life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Telecommuting refers to a work arrangement that gives employees flexibility in </a:t>
            </a:r>
            <a:r>
              <a:rPr lang="en-US" dirty="0" smtClean="0"/>
              <a:t>work </a:t>
            </a:r>
            <a:r>
              <a:rPr lang="en-US" dirty="0"/>
              <a:t>location and </a:t>
            </a:r>
            <a:r>
              <a:rPr lang="en-US" dirty="0" smtClean="0"/>
              <a:t>hours</a:t>
            </a:r>
          </a:p>
          <a:p>
            <a:pPr lvl="0"/>
            <a:endParaRPr lang="en-US" sz="1200" dirty="0"/>
          </a:p>
          <a:p>
            <a:pPr lvl="0"/>
            <a:r>
              <a:rPr lang="en-US" dirty="0"/>
              <a:t>Compressed workweek refers to a </a:t>
            </a:r>
            <a:r>
              <a:rPr lang="en-US" dirty="0" smtClean="0"/>
              <a:t>schedule </a:t>
            </a:r>
            <a:r>
              <a:rPr lang="en-US" dirty="0"/>
              <a:t>that allows employees to work fewer days </a:t>
            </a:r>
            <a:r>
              <a:rPr lang="en-US" dirty="0" smtClean="0"/>
              <a:t>with </a:t>
            </a:r>
            <a:r>
              <a:rPr lang="en-US" dirty="0"/>
              <a:t>longer </a:t>
            </a:r>
            <a:r>
              <a:rPr lang="en-US" dirty="0" smtClean="0"/>
              <a:t>hours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2692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Enhancing Work-Life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Flextime refers to giving employees the option of choosing when to work during the workday, workweek, or work </a:t>
            </a:r>
            <a:r>
              <a:rPr lang="en-US" dirty="0" smtClean="0"/>
              <a:t>year</a:t>
            </a:r>
          </a:p>
          <a:p>
            <a:pPr lvl="0"/>
            <a:endParaRPr lang="en-US" sz="1200" dirty="0"/>
          </a:p>
          <a:p>
            <a:pPr lvl="0"/>
            <a:r>
              <a:rPr lang="en-US" dirty="0"/>
              <a:t>Job sharing refers to having two employees divide the hours, </a:t>
            </a:r>
            <a:r>
              <a:rPr lang="en-US" dirty="0" smtClean="0"/>
              <a:t>responsibilities</a:t>
            </a:r>
            <a:r>
              <a:rPr lang="en-US" dirty="0"/>
              <a:t>, and </a:t>
            </a:r>
            <a:r>
              <a:rPr lang="en-US" dirty="0" smtClean="0"/>
              <a:t>benefits </a:t>
            </a:r>
            <a:r>
              <a:rPr lang="en-US" dirty="0"/>
              <a:t>of a full-time </a:t>
            </a:r>
            <a:r>
              <a:rPr lang="en-US" dirty="0" smtClean="0"/>
              <a:t>job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7517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81200"/>
            <a:ext cx="6156959" cy="374814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Management (the traditional path)</a:t>
            </a:r>
          </a:p>
          <a:p>
            <a:pPr lvl="1"/>
            <a:r>
              <a:rPr lang="en-US" dirty="0"/>
              <a:t>Many companies structure career paths so </a:t>
            </a:r>
            <a:r>
              <a:rPr lang="en-US" dirty="0" smtClean="0"/>
              <a:t>individuals </a:t>
            </a:r>
            <a:r>
              <a:rPr lang="en-US" dirty="0"/>
              <a:t>advance through the company by moving into </a:t>
            </a:r>
            <a:r>
              <a:rPr lang="en-US" dirty="0" smtClean="0"/>
              <a:t>management</a:t>
            </a:r>
          </a:p>
          <a:p>
            <a:pPr lvl="1"/>
            <a:endParaRPr lang="en-US" sz="1100" dirty="0" smtClean="0"/>
          </a:p>
          <a:p>
            <a:r>
              <a:rPr lang="en-US" dirty="0" smtClean="0"/>
              <a:t>Individual Contributor </a:t>
            </a:r>
          </a:p>
          <a:p>
            <a:pPr lvl="1"/>
            <a:r>
              <a:rPr lang="en-US" dirty="0" smtClean="0"/>
              <a:t>Designed for individuals who wish to remain in a technical, sales, or support function (and not move into management)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049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Dual Career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1905000"/>
            <a:ext cx="6156959" cy="3962400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Salary, status, and incentives for individual contributors compare favorably </a:t>
            </a:r>
            <a:r>
              <a:rPr lang="en-US" dirty="0" smtClean="0"/>
              <a:t>to managers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While individual contributor </a:t>
            </a:r>
            <a:r>
              <a:rPr lang="en-US" dirty="0" smtClean="0"/>
              <a:t>salaries </a:t>
            </a:r>
            <a:r>
              <a:rPr lang="en-US" dirty="0"/>
              <a:t>may be </a:t>
            </a:r>
            <a:r>
              <a:rPr lang="en-US" dirty="0" smtClean="0"/>
              <a:t>lower, </a:t>
            </a:r>
            <a:r>
              <a:rPr lang="en-US" dirty="0"/>
              <a:t>they are given opportunities to increase </a:t>
            </a:r>
            <a:r>
              <a:rPr lang="en-US" dirty="0" smtClean="0"/>
              <a:t>total compensation</a:t>
            </a:r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I</a:t>
            </a:r>
            <a:r>
              <a:rPr lang="en-US" dirty="0" smtClean="0"/>
              <a:t>ndividual </a:t>
            </a:r>
            <a:r>
              <a:rPr lang="en-US" dirty="0"/>
              <a:t>contributor </a:t>
            </a:r>
            <a:r>
              <a:rPr lang="en-US" dirty="0" smtClean="0"/>
              <a:t>path </a:t>
            </a:r>
            <a:r>
              <a:rPr lang="en-US" dirty="0"/>
              <a:t>is not used to satisfy poor performers </a:t>
            </a:r>
            <a:endParaRPr lang="en-US" dirty="0" smtClean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endParaRPr lang="en-US" sz="1000" dirty="0" smtClean="0"/>
          </a:p>
          <a:p>
            <a:pPr lvl="0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Individual </a:t>
            </a:r>
            <a:r>
              <a:rPr lang="en-US" dirty="0"/>
              <a:t>contributors </a:t>
            </a:r>
            <a:r>
              <a:rPr lang="en-US" dirty="0" smtClean="0"/>
              <a:t>choose </a:t>
            </a:r>
            <a:r>
              <a:rPr lang="en-US" dirty="0"/>
              <a:t>their </a:t>
            </a:r>
            <a:r>
              <a:rPr lang="en-US" dirty="0" smtClean="0"/>
              <a:t>path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24287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311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Career Recycling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570132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Involves </a:t>
            </a:r>
            <a:r>
              <a:rPr lang="en-US" dirty="0"/>
              <a:t>changing one’s major work activity after being established in a specific </a:t>
            </a:r>
            <a:r>
              <a:rPr lang="en-US" dirty="0" smtClean="0"/>
              <a:t>field</a:t>
            </a:r>
            <a:endParaRPr lang="en-US" dirty="0"/>
          </a:p>
          <a:p>
            <a:endParaRPr lang="en-US" sz="1000" dirty="0"/>
          </a:p>
          <a:p>
            <a:r>
              <a:rPr lang="en-US" dirty="0"/>
              <a:t>A</a:t>
            </a:r>
            <a:r>
              <a:rPr lang="en-US" dirty="0" smtClean="0"/>
              <a:t>ccompanied </a:t>
            </a:r>
            <a:r>
              <a:rPr lang="en-US" dirty="0"/>
              <a:t>by a re-exploration of values, skills, interests, and potential employment </a:t>
            </a:r>
            <a:r>
              <a:rPr lang="en-US" dirty="0" smtClean="0"/>
              <a:t>opportunities</a:t>
            </a:r>
            <a:endParaRPr lang="en-US" dirty="0"/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Not limited </a:t>
            </a:r>
            <a:r>
              <a:rPr lang="en-US" dirty="0"/>
              <a:t>to older employees </a:t>
            </a:r>
            <a:r>
              <a:rPr lang="en-US" dirty="0" smtClean="0"/>
              <a:t>nearing retirement 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57848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311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Job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570132" cy="5791200"/>
          </a:xfrm>
        </p:spPr>
        <p:txBody>
          <a:bodyPr>
            <a:normAutofit/>
          </a:bodyPr>
          <a:lstStyle/>
          <a:p>
            <a:r>
              <a:rPr lang="en-US" dirty="0"/>
              <a:t>P</a:t>
            </a:r>
            <a:r>
              <a:rPr lang="en-US" dirty="0" smtClean="0"/>
              <a:t>resents a challenge for employers</a:t>
            </a:r>
          </a:p>
          <a:p>
            <a:pPr lvl="1"/>
            <a:r>
              <a:rPr lang="en-US" dirty="0"/>
              <a:t>loss of talent and productivity</a:t>
            </a:r>
          </a:p>
          <a:p>
            <a:pPr lvl="1"/>
            <a:r>
              <a:rPr lang="en-US" dirty="0"/>
              <a:t>higher costs related to turnover, recruitment, and retraining</a:t>
            </a:r>
          </a:p>
          <a:p>
            <a:pPr lvl="1"/>
            <a:r>
              <a:rPr lang="en-US" dirty="0"/>
              <a:t>difficulty fostering long-term </a:t>
            </a:r>
            <a:r>
              <a:rPr lang="en-US" dirty="0" smtClean="0"/>
              <a:t>relationships</a:t>
            </a:r>
          </a:p>
          <a:p>
            <a:pPr lvl="1"/>
            <a:endParaRPr lang="en-US" sz="1000" dirty="0"/>
          </a:p>
          <a:p>
            <a:r>
              <a:rPr lang="en-US" dirty="0" smtClean="0"/>
              <a:t>However, job hoppers bring new information and may not require job security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6343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311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Job 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570132" cy="5791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Companies </a:t>
            </a:r>
            <a:r>
              <a:rPr lang="en-US" dirty="0" smtClean="0"/>
              <a:t>can reduce job hopping by: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creating </a:t>
            </a:r>
            <a:r>
              <a:rPr lang="en-US" dirty="0"/>
              <a:t>conditions for employee </a:t>
            </a:r>
            <a:r>
              <a:rPr lang="en-US" dirty="0" smtClean="0"/>
              <a:t>engagement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providing </a:t>
            </a:r>
            <a:r>
              <a:rPr lang="en-US" dirty="0"/>
              <a:t>employees with growth </a:t>
            </a:r>
            <a:r>
              <a:rPr lang="en-US" dirty="0" smtClean="0"/>
              <a:t>opportunities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offering rewards </a:t>
            </a:r>
            <a:r>
              <a:rPr lang="en-US" dirty="0"/>
              <a:t>for good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4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Military Personnel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036732" cy="3886200"/>
          </a:xfrm>
        </p:spPr>
        <p:txBody>
          <a:bodyPr>
            <a:normAutofit/>
          </a:bodyPr>
          <a:lstStyle/>
          <a:p>
            <a:r>
              <a:rPr lang="en-US" dirty="0"/>
              <a:t>Military personnel often face challenges when returning to the civilian </a:t>
            </a:r>
            <a:r>
              <a:rPr lang="en-US" dirty="0" smtClean="0"/>
              <a:t>workforce</a:t>
            </a:r>
          </a:p>
          <a:p>
            <a:endParaRPr lang="en-US" sz="800" dirty="0" smtClean="0"/>
          </a:p>
          <a:p>
            <a:r>
              <a:rPr lang="en-US" dirty="0"/>
              <a:t>C</a:t>
            </a:r>
            <a:r>
              <a:rPr lang="en-US" dirty="0" smtClean="0"/>
              <a:t>hallenges </a:t>
            </a:r>
            <a:r>
              <a:rPr lang="en-US" dirty="0"/>
              <a:t>stem </a:t>
            </a:r>
            <a:r>
              <a:rPr lang="en-US" dirty="0" smtClean="0"/>
              <a:t>from:</a:t>
            </a:r>
            <a:endParaRPr lang="en-US" dirty="0"/>
          </a:p>
          <a:p>
            <a:pPr lvl="1"/>
            <a:r>
              <a:rPr lang="en-US" dirty="0"/>
              <a:t>lack of experiences in the workplace</a:t>
            </a:r>
          </a:p>
          <a:p>
            <a:pPr lvl="1"/>
            <a:r>
              <a:rPr lang="en-US" dirty="0"/>
              <a:t>incomplete skill sets and </a:t>
            </a:r>
            <a:r>
              <a:rPr lang="en-US" dirty="0" smtClean="0"/>
              <a:t>credentials</a:t>
            </a:r>
            <a:endParaRPr lang="en-US" dirty="0"/>
          </a:p>
          <a:p>
            <a:pPr lvl="1"/>
            <a:r>
              <a:rPr lang="en-US" dirty="0"/>
              <a:t>difficultly working in less structured situations</a:t>
            </a:r>
          </a:p>
          <a:p>
            <a:pPr lvl="1"/>
            <a:r>
              <a:rPr lang="en-US" dirty="0"/>
              <a:t>psychological and physical challenges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3753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Military Personnel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036732" cy="3886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Benefits of veterans: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attention </a:t>
            </a:r>
            <a:r>
              <a:rPr lang="en-US" dirty="0"/>
              <a:t>to </a:t>
            </a:r>
            <a:r>
              <a:rPr lang="en-US" dirty="0" smtClean="0"/>
              <a:t>detail. self-discipline</a:t>
            </a:r>
            <a:r>
              <a:rPr lang="en-US" dirty="0"/>
              <a:t>, problem solving, decision making in stressful situations, and </a:t>
            </a:r>
            <a:r>
              <a:rPr lang="en-US" dirty="0" smtClean="0"/>
              <a:t>teamwork </a:t>
            </a:r>
            <a:endParaRPr lang="en-US" dirty="0"/>
          </a:p>
          <a:p>
            <a:pPr lvl="1">
              <a:spcBef>
                <a:spcPts val="0"/>
              </a:spcBef>
            </a:pPr>
            <a:endParaRPr lang="en-US" sz="1200" dirty="0"/>
          </a:p>
          <a:p>
            <a:pPr>
              <a:spcBef>
                <a:spcPts val="0"/>
              </a:spcBef>
            </a:pPr>
            <a:r>
              <a:rPr lang="en-US" dirty="0"/>
              <a:t>The </a:t>
            </a:r>
            <a:r>
              <a:rPr lang="en-US" i="1" dirty="0"/>
              <a:t>Uniformed Services Employment and Reemployment Act</a:t>
            </a:r>
            <a:r>
              <a:rPr lang="en-US" dirty="0"/>
              <a:t> </a:t>
            </a:r>
            <a:r>
              <a:rPr lang="en-US" dirty="0" smtClean="0"/>
              <a:t>addresses deployed </a:t>
            </a:r>
            <a:r>
              <a:rPr lang="en-US" dirty="0"/>
              <a:t>employees’ rights, such as guaranteeing jobs when they </a:t>
            </a:r>
            <a:r>
              <a:rPr lang="en-US" dirty="0" smtClean="0"/>
              <a:t>return after a leave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8127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Discuss </a:t>
            </a:r>
            <a:r>
              <a:rPr lang="en-US" dirty="0"/>
              <a:t>the importance of career paths and dual career paths for employees and </a:t>
            </a:r>
            <a:r>
              <a:rPr lang="en-US" dirty="0" smtClean="0"/>
              <a:t>companies</a:t>
            </a:r>
            <a:endParaRPr lang="en-US" dirty="0"/>
          </a:p>
          <a:p>
            <a:r>
              <a:rPr lang="en-US" dirty="0" smtClean="0"/>
              <a:t>Develop </a:t>
            </a:r>
            <a:r>
              <a:rPr lang="en-US" dirty="0"/>
              <a:t>policies to help employees achieve work-life </a:t>
            </a:r>
            <a:r>
              <a:rPr lang="en-US" dirty="0" smtClean="0"/>
              <a:t>balance</a:t>
            </a:r>
          </a:p>
          <a:p>
            <a:r>
              <a:rPr lang="en-US" dirty="0" smtClean="0"/>
              <a:t>Describe </a:t>
            </a:r>
            <a:r>
              <a:rPr lang="en-US" dirty="0"/>
              <a:t>how companies are helping veterans develop skills and get </a:t>
            </a:r>
            <a:r>
              <a:rPr lang="en-US" dirty="0" smtClean="0"/>
              <a:t>employment</a:t>
            </a:r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the value of phase retirement programs for older </a:t>
            </a:r>
            <a:r>
              <a:rPr lang="en-US" dirty="0" smtClean="0"/>
              <a:t>employees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7004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Job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112932" cy="35052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Layoffs do </a:t>
            </a:r>
            <a:r>
              <a:rPr lang="en-US" dirty="0"/>
              <a:t>not result in improved profitability, have mixed effects on productivity, and have adverse effects on </a:t>
            </a:r>
            <a:r>
              <a:rPr lang="en-US" dirty="0" smtClean="0"/>
              <a:t>survivors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Alternative to layoffs: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working </a:t>
            </a:r>
            <a:r>
              <a:rPr lang="en-US" dirty="0"/>
              <a:t>fewer hours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early retirement plans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delaying wage increases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not filling </a:t>
            </a:r>
            <a:r>
              <a:rPr lang="en-US" dirty="0" smtClean="0"/>
              <a:t>vacancies due </a:t>
            </a:r>
            <a:r>
              <a:rPr lang="en-US" dirty="0"/>
              <a:t>to turnover </a:t>
            </a:r>
            <a:r>
              <a:rPr lang="en-US" dirty="0" smtClean="0"/>
              <a:t>retirements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24587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Helping with Job Loss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733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Advance warning and an </a:t>
            </a:r>
            <a:r>
              <a:rPr lang="en-US" dirty="0" smtClean="0"/>
              <a:t>explanation</a:t>
            </a:r>
          </a:p>
          <a:p>
            <a:pPr lvl="0"/>
            <a:r>
              <a:rPr lang="en-US" dirty="0" smtClean="0"/>
              <a:t>Psychological</a:t>
            </a:r>
            <a:r>
              <a:rPr lang="en-US" dirty="0"/>
              <a:t>, financial, and career counseling</a:t>
            </a:r>
          </a:p>
          <a:p>
            <a:pPr lvl="0"/>
            <a:r>
              <a:rPr lang="en-US" dirty="0"/>
              <a:t>Assessment of skills and interests</a:t>
            </a:r>
          </a:p>
          <a:p>
            <a:pPr lvl="0"/>
            <a:r>
              <a:rPr lang="en-US" dirty="0" smtClean="0"/>
              <a:t>Resume writing </a:t>
            </a:r>
            <a:r>
              <a:rPr lang="en-US" dirty="0"/>
              <a:t>and interviewing </a:t>
            </a:r>
            <a:r>
              <a:rPr lang="en-US" dirty="0" smtClean="0"/>
              <a:t>skills training</a:t>
            </a:r>
            <a:endParaRPr lang="en-US" dirty="0"/>
          </a:p>
          <a:p>
            <a:pPr lvl="0"/>
            <a:r>
              <a:rPr lang="en-US" dirty="0"/>
              <a:t>Job banks </a:t>
            </a:r>
            <a:r>
              <a:rPr lang="en-US" dirty="0" smtClean="0"/>
              <a:t>with job </a:t>
            </a:r>
            <a:r>
              <a:rPr lang="en-US" dirty="0"/>
              <a:t>leads </a:t>
            </a:r>
          </a:p>
          <a:p>
            <a:pPr lvl="0"/>
            <a:r>
              <a:rPr lang="en-US" dirty="0"/>
              <a:t>Electronic delivery of job openings, self-directed career management guides, </a:t>
            </a:r>
            <a:r>
              <a:rPr lang="en-US" dirty="0" smtClean="0"/>
              <a:t>etc.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027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Older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199"/>
            <a:ext cx="6036732" cy="4098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What is “old”?</a:t>
            </a:r>
          </a:p>
          <a:p>
            <a:pPr lvl="1"/>
            <a:r>
              <a:rPr lang="en-US" dirty="0"/>
              <a:t>The ADEA provides protection for </a:t>
            </a:r>
            <a:r>
              <a:rPr lang="en-US" dirty="0" smtClean="0"/>
              <a:t>those 40 and over</a:t>
            </a:r>
            <a:endParaRPr lang="en-US" dirty="0"/>
          </a:p>
          <a:p>
            <a:pPr lvl="1"/>
            <a:r>
              <a:rPr lang="en-US" dirty="0"/>
              <a:t>Mandatory retirement ages exist in certain occupations </a:t>
            </a:r>
            <a:r>
              <a:rPr lang="en-US" dirty="0" smtClean="0"/>
              <a:t>(e.g., air </a:t>
            </a:r>
            <a:r>
              <a:rPr lang="en-US" dirty="0"/>
              <a:t>traffic controllers = 56, pilots = </a:t>
            </a:r>
            <a:r>
              <a:rPr lang="en-US" dirty="0" smtClean="0"/>
              <a:t>65)</a:t>
            </a:r>
            <a:endParaRPr lang="en-US" dirty="0"/>
          </a:p>
          <a:p>
            <a:pPr lvl="1"/>
            <a:r>
              <a:rPr lang="en-US" dirty="0" smtClean="0"/>
              <a:t>Retirees </a:t>
            </a:r>
            <a:r>
              <a:rPr lang="en-US" dirty="0"/>
              <a:t>today can receive full social security benefits at 65 (or reduced benefits </a:t>
            </a:r>
            <a:r>
              <a:rPr lang="en-US" dirty="0" smtClean="0"/>
              <a:t>at </a:t>
            </a:r>
            <a:r>
              <a:rPr lang="en-US" dirty="0"/>
              <a:t>62)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8678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Fact &amp; 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Older employees do not have higher absenteeism rates, nor are they likely to put in less </a:t>
            </a:r>
            <a:r>
              <a:rPr lang="en-US" dirty="0" smtClean="0"/>
              <a:t>effort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Older </a:t>
            </a:r>
            <a:r>
              <a:rPr lang="en-US" dirty="0"/>
              <a:t>employees are as productive as younger employees, and they have valuable </a:t>
            </a:r>
            <a:r>
              <a:rPr lang="en-US" dirty="0" smtClean="0"/>
              <a:t>experience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However</a:t>
            </a:r>
            <a:r>
              <a:rPr lang="en-US" dirty="0"/>
              <a:t>, they do require more training in technology and prefer hands-on </a:t>
            </a:r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58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Meeting the Needs of Older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133600"/>
            <a:ext cx="6112932" cy="3505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Provide flexibility in scheduling </a:t>
            </a:r>
          </a:p>
          <a:p>
            <a:pPr lvl="0"/>
            <a:r>
              <a:rPr lang="en-US" dirty="0" smtClean="0"/>
              <a:t>Provide continued training and career guidance</a:t>
            </a:r>
            <a:endParaRPr lang="en-US" dirty="0"/>
          </a:p>
          <a:p>
            <a:pPr lvl="0"/>
            <a:r>
              <a:rPr lang="en-US" dirty="0"/>
              <a:t>Provide </a:t>
            </a:r>
            <a:r>
              <a:rPr lang="en-US" dirty="0" smtClean="0"/>
              <a:t>health care resources</a:t>
            </a:r>
            <a:endParaRPr lang="en-US" dirty="0"/>
          </a:p>
          <a:p>
            <a:pPr lvl="0"/>
            <a:r>
              <a:rPr lang="en-US" dirty="0" smtClean="0"/>
              <a:t>Recognize </a:t>
            </a:r>
            <a:r>
              <a:rPr lang="en-US" dirty="0"/>
              <a:t>that as older employees’ </a:t>
            </a:r>
            <a:r>
              <a:rPr lang="en-US" dirty="0" smtClean="0"/>
              <a:t>abilities </a:t>
            </a:r>
            <a:r>
              <a:rPr lang="en-US" dirty="0"/>
              <a:t>decline, they can rely on experience and </a:t>
            </a:r>
            <a:r>
              <a:rPr lang="en-US" dirty="0" smtClean="0"/>
              <a:t>motivation</a:t>
            </a:r>
            <a:endParaRPr lang="en-US" dirty="0"/>
          </a:p>
          <a:p>
            <a:pPr lvl="0"/>
            <a:r>
              <a:rPr lang="en-US" dirty="0"/>
              <a:t>Ensure younger employees do not hold inappropriate </a:t>
            </a:r>
            <a:r>
              <a:rPr lang="en-US" dirty="0" smtClean="0"/>
              <a:t>stereotypes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81831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Pre-Retirement Socialization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These </a:t>
            </a:r>
            <a:r>
              <a:rPr lang="en-US" dirty="0"/>
              <a:t>efforts typically include:</a:t>
            </a:r>
          </a:p>
          <a:p>
            <a:pPr lvl="1"/>
            <a:r>
              <a:rPr lang="en-US" dirty="0" smtClean="0"/>
              <a:t>psychological aspects of retirement</a:t>
            </a:r>
          </a:p>
          <a:p>
            <a:pPr lvl="1"/>
            <a:r>
              <a:rPr lang="en-US" dirty="0" smtClean="0"/>
              <a:t>housing issues</a:t>
            </a:r>
          </a:p>
          <a:p>
            <a:pPr lvl="1"/>
            <a:r>
              <a:rPr lang="en-US" dirty="0" smtClean="0"/>
              <a:t>maintaining a healthy lifestyle </a:t>
            </a:r>
          </a:p>
          <a:p>
            <a:pPr lvl="1"/>
            <a:r>
              <a:rPr lang="en-US" dirty="0" smtClean="0"/>
              <a:t>healthcare plans</a:t>
            </a:r>
          </a:p>
          <a:p>
            <a:pPr lvl="1"/>
            <a:r>
              <a:rPr lang="en-US" dirty="0" smtClean="0"/>
              <a:t>financial and estate planning</a:t>
            </a:r>
          </a:p>
          <a:p>
            <a:pPr lvl="1"/>
            <a:r>
              <a:rPr lang="en-US" smtClean="0"/>
              <a:t>collection </a:t>
            </a:r>
            <a:r>
              <a:rPr lang="en-US" dirty="0" smtClean="0"/>
              <a:t>of benefits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41469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Retirement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199"/>
            <a:ext cx="6189132" cy="4098925"/>
          </a:xfrm>
        </p:spPr>
        <p:txBody>
          <a:bodyPr>
            <a:normAutofit/>
          </a:bodyPr>
          <a:lstStyle/>
          <a:p>
            <a:r>
              <a:rPr lang="en-US" dirty="0"/>
              <a:t>Retirement involves leaving a job and making the transition to life without </a:t>
            </a:r>
            <a:r>
              <a:rPr lang="en-US" dirty="0" smtClean="0"/>
              <a:t>work </a:t>
            </a:r>
            <a:endParaRPr lang="en-US" dirty="0"/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Employees tend to be retiring </a:t>
            </a:r>
            <a:r>
              <a:rPr lang="en-US" dirty="0" smtClean="0"/>
              <a:t>later today</a:t>
            </a:r>
          </a:p>
          <a:p>
            <a:endParaRPr lang="en-US" sz="900" dirty="0" smtClean="0"/>
          </a:p>
          <a:p>
            <a:r>
              <a:rPr lang="en-US" dirty="0" smtClean="0"/>
              <a:t>Changes </a:t>
            </a:r>
            <a:r>
              <a:rPr lang="en-US" dirty="0"/>
              <a:t>in </a:t>
            </a:r>
            <a:r>
              <a:rPr lang="en-US" dirty="0" smtClean="0"/>
              <a:t>social </a:t>
            </a:r>
            <a:r>
              <a:rPr lang="en-US" dirty="0"/>
              <a:t>security </a:t>
            </a:r>
            <a:r>
              <a:rPr lang="en-US" dirty="0" smtClean="0"/>
              <a:t>have </a:t>
            </a:r>
            <a:r>
              <a:rPr lang="en-US" dirty="0"/>
              <a:t>led to no mandatory retirement ages for most jobs, and financial need had led to </a:t>
            </a:r>
            <a:r>
              <a:rPr lang="en-US" dirty="0" smtClean="0"/>
              <a:t>individuals </a:t>
            </a:r>
            <a:r>
              <a:rPr lang="en-US" dirty="0"/>
              <a:t>working </a:t>
            </a:r>
            <a:r>
              <a:rPr lang="en-US" dirty="0" smtClean="0"/>
              <a:t>longer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80948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388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/>
              <a:t>Implications of the Aging Workforce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209800"/>
            <a:ext cx="6112932" cy="3505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Companies </a:t>
            </a:r>
            <a:r>
              <a:rPr lang="en-US" dirty="0" smtClean="0"/>
              <a:t>should meet </a:t>
            </a:r>
            <a:r>
              <a:rPr lang="en-US" dirty="0"/>
              <a:t>the needs of older </a:t>
            </a:r>
            <a:r>
              <a:rPr lang="en-US" dirty="0" smtClean="0"/>
              <a:t>employees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Companies </a:t>
            </a:r>
            <a:r>
              <a:rPr lang="en-US" dirty="0" smtClean="0"/>
              <a:t>should take </a:t>
            </a:r>
            <a:r>
              <a:rPr lang="en-US" dirty="0"/>
              <a:t>steps to prepare employees for </a:t>
            </a:r>
            <a:r>
              <a:rPr lang="en-US" dirty="0" smtClean="0"/>
              <a:t>retirement</a:t>
            </a:r>
          </a:p>
          <a:p>
            <a:pPr lvl="0"/>
            <a:endParaRPr lang="en-US" sz="800" dirty="0"/>
          </a:p>
          <a:p>
            <a:pPr lvl="0"/>
            <a:r>
              <a:rPr lang="en-US" dirty="0"/>
              <a:t>Companies </a:t>
            </a:r>
            <a:r>
              <a:rPr lang="en-US" dirty="0" smtClean="0"/>
              <a:t>should be </a:t>
            </a:r>
            <a:r>
              <a:rPr lang="en-US" dirty="0"/>
              <a:t>careful that early retirement programs do not unfairly discriminate against older </a:t>
            </a:r>
            <a:r>
              <a:rPr lang="en-US" dirty="0" smtClean="0"/>
              <a:t>employees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65052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311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/>
              <a:t>Early Retirement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05000"/>
            <a:ext cx="6417732" cy="3962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dirty="0"/>
              <a:t>Early retirement programs offer employees financial benefits to leave the </a:t>
            </a:r>
            <a:r>
              <a:rPr lang="en-US" sz="2600" dirty="0" smtClean="0"/>
              <a:t>company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6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600" dirty="0" smtClean="0"/>
              <a:t>To avoid litigation, ensure:</a:t>
            </a:r>
          </a:p>
          <a:p>
            <a:pPr lvl="1"/>
            <a:r>
              <a:rPr lang="en-US" sz="2600" dirty="0"/>
              <a:t>the program is part of the employee benefit </a:t>
            </a:r>
            <a:r>
              <a:rPr lang="en-US" sz="2600" dirty="0" smtClean="0"/>
              <a:t>plan</a:t>
            </a:r>
            <a:endParaRPr lang="en-US" sz="2600" dirty="0"/>
          </a:p>
          <a:p>
            <a:pPr lvl="1"/>
            <a:r>
              <a:rPr lang="en-US" sz="2600" dirty="0"/>
              <a:t>the company can justify age-related distinctions for eligibility for early </a:t>
            </a:r>
            <a:r>
              <a:rPr lang="en-US" sz="2600" dirty="0" smtClean="0"/>
              <a:t>retirement</a:t>
            </a:r>
            <a:endParaRPr lang="en-US" sz="2600" dirty="0"/>
          </a:p>
          <a:p>
            <a:pPr lvl="1"/>
            <a:r>
              <a:rPr lang="en-US" sz="2600" dirty="0"/>
              <a:t>employees are allowed to </a:t>
            </a:r>
            <a:r>
              <a:rPr lang="en-US" sz="2600" dirty="0" smtClean="0"/>
              <a:t>choose voluntarily</a:t>
            </a:r>
            <a:endParaRPr lang="en-US" sz="26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7315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05977" cy="1468418"/>
          </a:xfrm>
        </p:spPr>
        <p:txBody>
          <a:bodyPr>
            <a:normAutofit/>
          </a:bodyPr>
          <a:lstStyle/>
          <a:p>
            <a:r>
              <a:rPr lang="en-US" dirty="0" smtClean="0"/>
              <a:t>Importance of Social Responsibility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286000"/>
            <a:ext cx="6417732" cy="4800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Many organizations are concerned with addressing broader social </a:t>
            </a:r>
            <a:r>
              <a:rPr lang="en-US" dirty="0" smtClean="0"/>
              <a:t>issues</a:t>
            </a:r>
            <a:endParaRPr lang="en-US" dirty="0"/>
          </a:p>
          <a:p>
            <a:pPr lvl="1">
              <a:spcBef>
                <a:spcPts val="0"/>
              </a:spcBef>
            </a:pPr>
            <a:r>
              <a:rPr lang="en-US" dirty="0" smtClean="0"/>
              <a:t>protecting </a:t>
            </a:r>
            <a:r>
              <a:rPr lang="en-US" dirty="0"/>
              <a:t>the </a:t>
            </a:r>
            <a:r>
              <a:rPr lang="en-US" dirty="0" smtClean="0"/>
              <a:t>environment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supporting </a:t>
            </a:r>
            <a:r>
              <a:rPr lang="en-US" dirty="0"/>
              <a:t>cultural </a:t>
            </a:r>
            <a:r>
              <a:rPr lang="en-US" dirty="0" smtClean="0"/>
              <a:t>activities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helping reduce </a:t>
            </a:r>
            <a:r>
              <a:rPr lang="en-US" dirty="0"/>
              <a:t>poverty and </a:t>
            </a:r>
            <a:r>
              <a:rPr lang="en-US" dirty="0" smtClean="0"/>
              <a:t>unemployment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complying with laws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helping employees grow and develop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0900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Sector Partnerships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828800"/>
            <a:ext cx="6417732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Government agencies </a:t>
            </a:r>
            <a:r>
              <a:rPr lang="en-US" dirty="0"/>
              <a:t>and industry trade groups </a:t>
            </a:r>
            <a:r>
              <a:rPr lang="en-US" dirty="0" smtClean="0"/>
              <a:t>help </a:t>
            </a:r>
            <a:r>
              <a:rPr lang="en-US" dirty="0"/>
              <a:t>identify skills that </a:t>
            </a:r>
            <a:r>
              <a:rPr lang="en-US" dirty="0" smtClean="0"/>
              <a:t>employers </a:t>
            </a:r>
            <a:r>
              <a:rPr lang="en-US" dirty="0"/>
              <a:t>require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Work with community </a:t>
            </a:r>
            <a:r>
              <a:rPr lang="en-US" dirty="0"/>
              <a:t>colleges, universities, and other </a:t>
            </a:r>
            <a:r>
              <a:rPr lang="en-US" dirty="0" smtClean="0"/>
              <a:t>institutions </a:t>
            </a:r>
            <a:r>
              <a:rPr lang="en-US" dirty="0"/>
              <a:t>to provide qualified </a:t>
            </a:r>
            <a:r>
              <a:rPr lang="en-US" dirty="0" smtClean="0"/>
              <a:t>employees</a:t>
            </a:r>
          </a:p>
          <a:p>
            <a:endParaRPr lang="en-US" sz="800" dirty="0"/>
          </a:p>
          <a:p>
            <a:r>
              <a:rPr lang="en-US" dirty="0" smtClean="0"/>
              <a:t>Typically focus </a:t>
            </a:r>
            <a:r>
              <a:rPr lang="en-US" dirty="0"/>
              <a:t>on jobs that require more than a high school diploma but less than a four-year </a:t>
            </a:r>
            <a:r>
              <a:rPr lang="en-US" dirty="0" smtClean="0"/>
              <a:t>degree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3549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85800"/>
            <a:ext cx="6982177" cy="1468418"/>
          </a:xfrm>
        </p:spPr>
        <p:txBody>
          <a:bodyPr>
            <a:normAutofit/>
          </a:bodyPr>
          <a:lstStyle/>
          <a:p>
            <a:r>
              <a:rPr lang="en-US" dirty="0"/>
              <a:t>School-to-Work Opportunities 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209800"/>
            <a:ext cx="6417732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Designed to assist </a:t>
            </a:r>
            <a:r>
              <a:rPr lang="en-US" dirty="0" smtClean="0"/>
              <a:t>states with building </a:t>
            </a:r>
            <a:r>
              <a:rPr lang="en-US" dirty="0"/>
              <a:t>school-to-work systems </a:t>
            </a:r>
            <a:r>
              <a:rPr lang="en-US" dirty="0" smtClean="0"/>
              <a:t>to prepare </a:t>
            </a:r>
            <a:r>
              <a:rPr lang="en-US" dirty="0"/>
              <a:t>students for </a:t>
            </a:r>
            <a:r>
              <a:rPr lang="en-US" dirty="0" smtClean="0"/>
              <a:t>high-skill jobs and future education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Encourages partnerships between educational institutions, employers, and labor </a:t>
            </a:r>
            <a:r>
              <a:rPr lang="en-US" dirty="0" smtClean="0"/>
              <a:t>unions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0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Requires that school-to-work systems include work-based learning, school-based learning, and </a:t>
            </a:r>
            <a:r>
              <a:rPr lang="en-US" dirty="0" smtClean="0"/>
              <a:t>connecting mechanisms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61143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93782"/>
            <a:ext cx="6982177" cy="1468418"/>
          </a:xfrm>
        </p:spPr>
        <p:txBody>
          <a:bodyPr>
            <a:normAutofit/>
          </a:bodyPr>
          <a:lstStyle/>
          <a:p>
            <a:r>
              <a:rPr lang="en-US" dirty="0"/>
              <a:t>Workforce Innovation </a:t>
            </a:r>
            <a:r>
              <a:rPr lang="en-US" dirty="0" smtClean="0"/>
              <a:t>&amp; Opportunity </a:t>
            </a:r>
            <a:r>
              <a:rPr lang="en-US" dirty="0"/>
              <a:t>Act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362200"/>
            <a:ext cx="6417732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Helps job seekers access employment, education, training, and support </a:t>
            </a:r>
            <a:r>
              <a:rPr lang="en-US" dirty="0" smtClean="0"/>
              <a:t>services; matches </a:t>
            </a:r>
            <a:r>
              <a:rPr lang="en-US" dirty="0"/>
              <a:t>employers with skilled </a:t>
            </a:r>
            <a:r>
              <a:rPr lang="en-US" dirty="0" smtClean="0"/>
              <a:t>workers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Streamlines training</a:t>
            </a:r>
            <a:r>
              <a:rPr lang="en-US" dirty="0"/>
              <a:t>, education, employment programs into a single system in each </a:t>
            </a:r>
            <a:r>
              <a:rPr lang="en-US" dirty="0" smtClean="0"/>
              <a:t>community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/>
              <a:t>Helps those with </a:t>
            </a:r>
            <a:r>
              <a:rPr lang="en-US" dirty="0" smtClean="0"/>
              <a:t>disabilities, out-of-school youth, </a:t>
            </a:r>
            <a:r>
              <a:rPr lang="en-US" dirty="0"/>
              <a:t>and high school </a:t>
            </a:r>
            <a:r>
              <a:rPr lang="en-US" dirty="0" smtClean="0"/>
              <a:t>dropouts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2549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965245" cy="1202485"/>
          </a:xfrm>
        </p:spPr>
        <p:txBody>
          <a:bodyPr>
            <a:noAutofit/>
          </a:bodyPr>
          <a:lstStyle/>
          <a:p>
            <a:r>
              <a:rPr lang="en-US" dirty="0"/>
              <a:t>Joint Union-Management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2362200"/>
            <a:ext cx="6417732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Designed historically to help </a:t>
            </a:r>
            <a:r>
              <a:rPr lang="en-US" dirty="0"/>
              <a:t>displaced employees find </a:t>
            </a:r>
            <a:r>
              <a:rPr lang="en-US" dirty="0" smtClean="0"/>
              <a:t>jobs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Help employees </a:t>
            </a:r>
            <a:r>
              <a:rPr lang="en-US" dirty="0"/>
              <a:t>learn skills </a:t>
            </a:r>
            <a:r>
              <a:rPr lang="en-US" dirty="0" smtClean="0"/>
              <a:t>relevant for their </a:t>
            </a:r>
            <a:r>
              <a:rPr lang="en-US" dirty="0"/>
              <a:t>jobs and valuable to </a:t>
            </a:r>
            <a:r>
              <a:rPr lang="en-US" dirty="0" smtClean="0"/>
              <a:t>other employers 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1200" dirty="0" smtClean="0"/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Both </a:t>
            </a:r>
            <a:r>
              <a:rPr lang="en-US" dirty="0"/>
              <a:t>employers and unions finance these programs and oversee their </a:t>
            </a:r>
            <a:r>
              <a:rPr lang="en-US" dirty="0" smtClean="0"/>
              <a:t>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141527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07315"/>
            <a:ext cx="6753577" cy="973885"/>
          </a:xfrm>
        </p:spPr>
        <p:txBody>
          <a:bodyPr>
            <a:noAutofit/>
          </a:bodyPr>
          <a:lstStyle/>
          <a:p>
            <a:r>
              <a:rPr lang="en-US" dirty="0" smtClean="0"/>
              <a:t>Legal Traps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868" y="1981200"/>
            <a:ext cx="6112932" cy="38862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Failing to provide required training </a:t>
            </a:r>
            <a:r>
              <a:rPr lang="en-US" dirty="0" smtClean="0"/>
              <a:t>and providing </a:t>
            </a:r>
            <a:r>
              <a:rPr lang="en-US" dirty="0"/>
              <a:t>inadequate </a:t>
            </a:r>
            <a:r>
              <a:rPr lang="en-US" dirty="0" smtClean="0"/>
              <a:t>training</a:t>
            </a:r>
          </a:p>
          <a:p>
            <a:pPr lvl="0"/>
            <a:endParaRPr lang="en-US" sz="600" dirty="0"/>
          </a:p>
          <a:p>
            <a:pPr lvl="0"/>
            <a:r>
              <a:rPr lang="en-US" dirty="0"/>
              <a:t>Incurring injuries to employees during </a:t>
            </a:r>
            <a:r>
              <a:rPr lang="en-US" dirty="0" smtClean="0"/>
              <a:t>training</a:t>
            </a:r>
          </a:p>
          <a:p>
            <a:pPr lvl="0"/>
            <a:endParaRPr lang="en-US" sz="600" dirty="0"/>
          </a:p>
          <a:p>
            <a:pPr lvl="0"/>
            <a:r>
              <a:rPr lang="en-US" dirty="0"/>
              <a:t>Incurring injuries to employees or others outside </a:t>
            </a:r>
            <a:r>
              <a:rPr lang="en-US" dirty="0" smtClean="0"/>
              <a:t>of training</a:t>
            </a:r>
          </a:p>
          <a:p>
            <a:pPr lvl="0"/>
            <a:endParaRPr lang="en-US" sz="600" dirty="0"/>
          </a:p>
          <a:p>
            <a:pPr lvl="0"/>
            <a:r>
              <a:rPr lang="en-US" dirty="0"/>
              <a:t>Incurring breach of confidentiality or </a:t>
            </a:r>
            <a:r>
              <a:rPr lang="en-US" dirty="0" smtClean="0"/>
              <a:t>defamation</a:t>
            </a:r>
            <a:endParaRPr lang="en-US" dirty="0"/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90601" y="5715000"/>
            <a:ext cx="7315199" cy="36512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Copyright © 2017 McGraw-Hill Education. All rights reserved. No reproduction or distribution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353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2863</TotalTime>
  <Words>2378</Words>
  <Application>Microsoft Office PowerPoint</Application>
  <PresentationFormat>On-screen Show (4:3)</PresentationFormat>
  <Paragraphs>317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Brush Script MT</vt:lpstr>
      <vt:lpstr>Calibri</vt:lpstr>
      <vt:lpstr>Courier New</vt:lpstr>
      <vt:lpstr>Franklin Gothic Book</vt:lpstr>
      <vt:lpstr>Gisha</vt:lpstr>
      <vt:lpstr>Pushpin</vt:lpstr>
      <vt:lpstr>PowerPoint Presentation</vt:lpstr>
      <vt:lpstr>Objectives</vt:lpstr>
      <vt:lpstr>Objectives</vt:lpstr>
      <vt:lpstr>Importance of Social Responsibility</vt:lpstr>
      <vt:lpstr>Sector Partnerships</vt:lpstr>
      <vt:lpstr>School-to-Work Opportunities Act </vt:lpstr>
      <vt:lpstr>Workforce Innovation &amp; Opportunity Act </vt:lpstr>
      <vt:lpstr>Joint Union-Management Programs</vt:lpstr>
      <vt:lpstr>Legal Traps to Avoid</vt:lpstr>
      <vt:lpstr>Legal Traps to Avoid</vt:lpstr>
      <vt:lpstr>Legal Traps to Avoid</vt:lpstr>
      <vt:lpstr>Managing Diversity</vt:lpstr>
      <vt:lpstr>Enhancing Diversity Training</vt:lpstr>
      <vt:lpstr>The Glass Ceiling </vt:lpstr>
      <vt:lpstr>Cross-Cultural Preparation</vt:lpstr>
      <vt:lpstr>Pre-Departure Phase</vt:lpstr>
      <vt:lpstr>On-Site Phase</vt:lpstr>
      <vt:lpstr>Repatriation Phase</vt:lpstr>
      <vt:lpstr>Four Career Stages</vt:lpstr>
      <vt:lpstr>Generational Differences</vt:lpstr>
      <vt:lpstr>Enhancing Work-Life Balance</vt:lpstr>
      <vt:lpstr>Enhancing Work-Life Balance</vt:lpstr>
      <vt:lpstr>Dual Career Paths</vt:lpstr>
      <vt:lpstr>Effective Dual Career Paths</vt:lpstr>
      <vt:lpstr>Career Recycling</vt:lpstr>
      <vt:lpstr>Job Hopping</vt:lpstr>
      <vt:lpstr>Job Hopping</vt:lpstr>
      <vt:lpstr>Military Personnel </vt:lpstr>
      <vt:lpstr>Military Personnel </vt:lpstr>
      <vt:lpstr>Job Loss</vt:lpstr>
      <vt:lpstr>Helping with Job Loss </vt:lpstr>
      <vt:lpstr>Older Workers</vt:lpstr>
      <vt:lpstr>Fact &amp; Fiction</vt:lpstr>
      <vt:lpstr>Meeting the Needs of Older Workers</vt:lpstr>
      <vt:lpstr>Pre-Retirement Socialization</vt:lpstr>
      <vt:lpstr>Retirement </vt:lpstr>
      <vt:lpstr>Implications of the Aging Workforce </vt:lpstr>
      <vt:lpstr>Early Retirement Programs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Tews</dc:creator>
  <cp:lastModifiedBy>Thomas Mitchell</cp:lastModifiedBy>
  <cp:revision>119</cp:revision>
  <cp:lastPrinted>2014-04-03T14:21:21Z</cp:lastPrinted>
  <dcterms:created xsi:type="dcterms:W3CDTF">2011-08-23T20:33:51Z</dcterms:created>
  <dcterms:modified xsi:type="dcterms:W3CDTF">2018-01-17T20:38:28Z</dcterms:modified>
</cp:coreProperties>
</file>